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6" r:id="rId3"/>
    <p:sldId id="494" r:id="rId4"/>
    <p:sldId id="582" r:id="rId5"/>
    <p:sldId id="495" r:id="rId6"/>
    <p:sldId id="496" r:id="rId7"/>
    <p:sldId id="497" r:id="rId8"/>
    <p:sldId id="498" r:id="rId9"/>
    <p:sldId id="499" r:id="rId10"/>
    <p:sldId id="500" r:id="rId11"/>
    <p:sldId id="1624" r:id="rId12"/>
    <p:sldId id="1625" r:id="rId14"/>
    <p:sldId id="1626" r:id="rId15"/>
    <p:sldId id="1627" r:id="rId16"/>
    <p:sldId id="1717" r:id="rId17"/>
    <p:sldId id="501" r:id="rId18"/>
    <p:sldId id="502" r:id="rId19"/>
    <p:sldId id="648" r:id="rId20"/>
    <p:sldId id="639" r:id="rId21"/>
    <p:sldId id="729" r:id="rId22"/>
    <p:sldId id="1452" r:id="rId23"/>
    <p:sldId id="1774" r:id="rId24"/>
    <p:sldId id="532" r:id="rId25"/>
    <p:sldId id="625" r:id="rId26"/>
    <p:sldId id="534" r:id="rId27"/>
    <p:sldId id="535" r:id="rId28"/>
    <p:sldId id="650" r:id="rId29"/>
    <p:sldId id="541" r:id="rId30"/>
    <p:sldId id="548" r:id="rId31"/>
    <p:sldId id="549" r:id="rId32"/>
    <p:sldId id="550" r:id="rId33"/>
    <p:sldId id="552" r:id="rId34"/>
    <p:sldId id="643" r:id="rId35"/>
    <p:sldId id="1815" r:id="rId36"/>
    <p:sldId id="554" r:id="rId37"/>
    <p:sldId id="626" r:id="rId38"/>
    <p:sldId id="559" r:id="rId39"/>
    <p:sldId id="613" r:id="rId40"/>
    <p:sldId id="569" r:id="rId41"/>
    <p:sldId id="647" r:id="rId42"/>
    <p:sldId id="1598" r:id="rId43"/>
    <p:sldId id="570" r:id="rId44"/>
    <p:sldId id="730" r:id="rId45"/>
    <p:sldId id="1816" r:id="rId46"/>
    <p:sldId id="588" r:id="rId47"/>
    <p:sldId id="592" r:id="rId48"/>
    <p:sldId id="589" r:id="rId49"/>
    <p:sldId id="1763" r:id="rId50"/>
    <p:sldId id="1042" r:id="rId51"/>
    <p:sldId id="617" r:id="rId52"/>
    <p:sldId id="1281" r:id="rId53"/>
    <p:sldId id="618" r:id="rId54"/>
    <p:sldId id="1270" r:id="rId55"/>
    <p:sldId id="1809" r:id="rId56"/>
    <p:sldId id="599" r:id="rId57"/>
    <p:sldId id="1620" r:id="rId58"/>
    <p:sldId id="600" r:id="rId59"/>
    <p:sldId id="1279" r:id="rId60"/>
    <p:sldId id="1280" r:id="rId61"/>
  </p:sldIdLst>
  <p:sldSz cx="12192000" cy="6858000"/>
  <p:notesSz cx="6858000" cy="9144000"/>
  <p:custDataLst>
    <p:tags r:id="rId6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64" y="-96"/>
      </p:cViewPr>
      <p:guideLst>
        <p:guide orient="horz" pos="22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3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.wmf"/><Relationship Id="rId8" Type="http://schemas.openxmlformats.org/officeDocument/2006/relationships/image" Target="../media/image54.wmf"/><Relationship Id="rId7" Type="http://schemas.openxmlformats.org/officeDocument/2006/relationships/image" Target="../media/image53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8" Type="http://schemas.openxmlformats.org/officeDocument/2006/relationships/image" Target="../media/image64.wmf"/><Relationship Id="rId7" Type="http://schemas.openxmlformats.org/officeDocument/2006/relationships/image" Target="../media/image63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75.wmf"/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7.wmf"/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wmf"/><Relationship Id="rId8" Type="http://schemas.openxmlformats.org/officeDocument/2006/relationships/image" Target="../media/image122.wmf"/><Relationship Id="rId7" Type="http://schemas.openxmlformats.org/officeDocument/2006/relationships/image" Target="../media/image121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3" Type="http://schemas.openxmlformats.org/officeDocument/2006/relationships/image" Target="../media/image127.wmf"/><Relationship Id="rId12" Type="http://schemas.openxmlformats.org/officeDocument/2006/relationships/image" Target="../media/image126.wmf"/><Relationship Id="rId11" Type="http://schemas.openxmlformats.org/officeDocument/2006/relationships/image" Target="../media/image125.wmf"/><Relationship Id="rId10" Type="http://schemas.openxmlformats.org/officeDocument/2006/relationships/image" Target="../media/image124.wmf"/><Relationship Id="rId1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wmf"/><Relationship Id="rId8" Type="http://schemas.openxmlformats.org/officeDocument/2006/relationships/image" Target="../media/image136.wmf"/><Relationship Id="rId7" Type="http://schemas.openxmlformats.org/officeDocument/2006/relationships/image" Target="../media/image135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3" Type="http://schemas.openxmlformats.org/officeDocument/2006/relationships/image" Target="../media/image141.wmf"/><Relationship Id="rId12" Type="http://schemas.openxmlformats.org/officeDocument/2006/relationships/image" Target="../media/image140.wmf"/><Relationship Id="rId11" Type="http://schemas.openxmlformats.org/officeDocument/2006/relationships/image" Target="../media/image139.wmf"/><Relationship Id="rId10" Type="http://schemas.openxmlformats.org/officeDocument/2006/relationships/image" Target="../media/image138.wmf"/><Relationship Id="rId1" Type="http://schemas.openxmlformats.org/officeDocument/2006/relationships/image" Target="../media/image129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3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png"/></Relationships>
</file>

<file path=ppt/drawings/_rels/vmlDrawing3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1.wmf"/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3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64.wmf"/><Relationship Id="rId4" Type="http://schemas.openxmlformats.org/officeDocument/2006/relationships/image" Target="../media/image163.wmf"/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png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7.wmf"/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图片1"/>
          <p:cNvPicPr>
            <a:picLocks noChangeAspect="1"/>
          </p:cNvPicPr>
          <p:nvPr userDrawn="1"/>
        </p:nvPicPr>
        <p:blipFill>
          <a:blip r:embed="rId12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/>
          <p:cNvPicPr>
            <a:picLocks noChangeAspect="1"/>
          </p:cNvPicPr>
          <p:nvPr userDrawn="1"/>
        </p:nvPicPr>
        <p:blipFill>
          <a:blip r:embed="rId13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8" name="Text Box 4"/>
          <p:cNvGrpSpPr/>
          <p:nvPr userDrawn="1"/>
        </p:nvGrpSpPr>
        <p:grpSpPr>
          <a:xfrm>
            <a:off x="-6350" y="-6350"/>
            <a:ext cx="12208933" cy="712788"/>
            <a:chOff x="0" y="0"/>
            <a:chExt cx="5768" cy="449"/>
          </a:xfrm>
        </p:grpSpPr>
        <p:pic>
          <p:nvPicPr>
            <p:cNvPr id="1029" name="Text Box 4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0" y="0"/>
              <a:ext cx="5768" cy="4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0" name="文本框 1029"/>
            <p:cNvSpPr txBox="1">
              <a:spLocks noChangeArrowheads="1"/>
            </p:cNvSpPr>
            <p:nvPr/>
          </p:nvSpPr>
          <p:spPr bwMode="auto">
            <a:xfrm>
              <a:off x="4" y="4"/>
              <a:ext cx="5760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1" name="Rectangle 5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2" name="Rectangle 6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7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  <p:sp>
        <p:nvSpPr>
          <p:cNvPr id="1034" name="Line 8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Line 9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Line 10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Line 11"/>
          <p:cNvSpPr/>
          <p:nvPr userDrawn="1"/>
        </p:nvSpPr>
        <p:spPr>
          <a:xfrm>
            <a:off x="-35983" y="765175"/>
            <a:ext cx="12227983" cy="0"/>
          </a:xfrm>
          <a:prstGeom prst="line">
            <a:avLst/>
          </a:prstGeom>
          <a:ln w="101600" cap="flat" cmpd="sng">
            <a:solidFill>
              <a:srgbClr val="FFCC00">
                <a:alpha val="63921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8" name="Line 12"/>
          <p:cNvSpPr/>
          <p:nvPr userDrawn="1"/>
        </p:nvSpPr>
        <p:spPr>
          <a:xfrm flipV="1">
            <a:off x="-35983" y="692150"/>
            <a:ext cx="1222798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9" name="Rectangle 13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40" name="Group 14"/>
          <p:cNvGrpSpPr/>
          <p:nvPr userDrawn="1"/>
        </p:nvGrpSpPr>
        <p:grpSpPr>
          <a:xfrm>
            <a:off x="-82549" y="1196975"/>
            <a:ext cx="12274549" cy="647700"/>
            <a:chOff x="0" y="0"/>
            <a:chExt cx="5805" cy="408"/>
          </a:xfrm>
        </p:grpSpPr>
        <p:sp>
          <p:nvSpPr>
            <p:cNvPr id="1041" name="Line 15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Line 16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Line 17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4" name="Line 18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5" name="Line 19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6" name="Line 20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7" name="Line 21"/>
          <p:cNvSpPr/>
          <p:nvPr userDrawn="1"/>
        </p:nvSpPr>
        <p:spPr>
          <a:xfrm>
            <a:off x="-35983" y="2708275"/>
            <a:ext cx="121793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8" name="Group 22"/>
          <p:cNvGrpSpPr/>
          <p:nvPr userDrawn="1"/>
        </p:nvGrpSpPr>
        <p:grpSpPr>
          <a:xfrm>
            <a:off x="-35983" y="2925763"/>
            <a:ext cx="12274549" cy="647700"/>
            <a:chOff x="0" y="0"/>
            <a:chExt cx="5805" cy="408"/>
          </a:xfrm>
        </p:grpSpPr>
        <p:sp>
          <p:nvSpPr>
            <p:cNvPr id="1049" name="Line 23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Line 24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Line 25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2" name="Line 26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3" name="Line 27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4" name="Group 28"/>
          <p:cNvGrpSpPr/>
          <p:nvPr userDrawn="1"/>
        </p:nvGrpSpPr>
        <p:grpSpPr>
          <a:xfrm>
            <a:off x="-33867" y="3789363"/>
            <a:ext cx="12274551" cy="647700"/>
            <a:chOff x="0" y="0"/>
            <a:chExt cx="5805" cy="408"/>
          </a:xfrm>
        </p:grpSpPr>
        <p:sp>
          <p:nvSpPr>
            <p:cNvPr id="1055" name="Line 29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Line 30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Line 31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8" name="Line 32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9" name="Line 33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0" name="Group 34"/>
          <p:cNvGrpSpPr/>
          <p:nvPr userDrawn="1"/>
        </p:nvGrpSpPr>
        <p:grpSpPr>
          <a:xfrm>
            <a:off x="-33867" y="5013325"/>
            <a:ext cx="12274551" cy="647700"/>
            <a:chOff x="0" y="0"/>
            <a:chExt cx="5805" cy="408"/>
          </a:xfrm>
        </p:grpSpPr>
        <p:sp>
          <p:nvSpPr>
            <p:cNvPr id="1061" name="Line 35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Line 36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Line 37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4" name="Line 38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5" name="Line 39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6" name="Group 40"/>
          <p:cNvGrpSpPr/>
          <p:nvPr userDrawn="1"/>
        </p:nvGrpSpPr>
        <p:grpSpPr>
          <a:xfrm>
            <a:off x="-82549" y="5661025"/>
            <a:ext cx="12274549" cy="647700"/>
            <a:chOff x="0" y="0"/>
            <a:chExt cx="5805" cy="408"/>
          </a:xfrm>
        </p:grpSpPr>
        <p:sp>
          <p:nvSpPr>
            <p:cNvPr id="1067" name="Line 41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Line 42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Line 43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70" name="Line 44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71" name="Line 45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2" name="Line 46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3921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3" name="Picture 47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22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0.wmf"/><Relationship Id="rId2" Type="http://schemas.openxmlformats.org/officeDocument/2006/relationships/oleObject" Target="../embeddings/oleObject14.bin"/><Relationship Id="rId17" Type="http://schemas.openxmlformats.org/officeDocument/2006/relationships/notesSlide" Target="../notesSlides/notesSlide1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6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4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23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5" Type="http://schemas.openxmlformats.org/officeDocument/2006/relationships/vmlDrawing" Target="../drawings/vmlDrawing7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25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24.bin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34.png"/><Relationship Id="rId2" Type="http://schemas.openxmlformats.org/officeDocument/2006/relationships/oleObject" Target="../embeddings/oleObject27.bin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31.bin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wmf"/><Relationship Id="rId8" Type="http://schemas.openxmlformats.org/officeDocument/2006/relationships/oleObject" Target="../embeddings/oleObject35.bin"/><Relationship Id="rId7" Type="http://schemas.openxmlformats.org/officeDocument/2006/relationships/image" Target="../media/image42.w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32.bin"/><Relationship Id="rId17" Type="http://schemas.openxmlformats.org/officeDocument/2006/relationships/vmlDrawing" Target="../drawings/vmlDrawing10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6.wmf"/><Relationship Id="rId14" Type="http://schemas.openxmlformats.org/officeDocument/2006/relationships/oleObject" Target="../embeddings/oleObject38.bin"/><Relationship Id="rId13" Type="http://schemas.openxmlformats.org/officeDocument/2006/relationships/image" Target="../media/image45.wmf"/><Relationship Id="rId12" Type="http://schemas.openxmlformats.org/officeDocument/2006/relationships/oleObject" Target="../embeddings/oleObject37.bin"/><Relationship Id="rId11" Type="http://schemas.openxmlformats.org/officeDocument/2006/relationships/image" Target="../media/image44.wmf"/><Relationship Id="rId10" Type="http://schemas.openxmlformats.org/officeDocument/2006/relationships/oleObject" Target="../embeddings/oleObject36.bin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image" Target="../media/image50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0.bin"/><Relationship Id="rId21" Type="http://schemas.openxmlformats.org/officeDocument/2006/relationships/vmlDrawing" Target="../drawings/vmlDrawing11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7.wmf"/><Relationship Id="rId19" Type="http://schemas.openxmlformats.org/officeDocument/2006/relationships/image" Target="../media/image56.wmf"/><Relationship Id="rId18" Type="http://schemas.openxmlformats.org/officeDocument/2006/relationships/oleObject" Target="../embeddings/oleObject47.bin"/><Relationship Id="rId17" Type="http://schemas.openxmlformats.org/officeDocument/2006/relationships/image" Target="../media/image55.png"/><Relationship Id="rId16" Type="http://schemas.openxmlformats.org/officeDocument/2006/relationships/image" Target="../media/image54.wmf"/><Relationship Id="rId15" Type="http://schemas.openxmlformats.org/officeDocument/2006/relationships/oleObject" Target="../embeddings/oleObject46.bin"/><Relationship Id="rId14" Type="http://schemas.openxmlformats.org/officeDocument/2006/relationships/image" Target="../media/image53.wmf"/><Relationship Id="rId13" Type="http://schemas.openxmlformats.org/officeDocument/2006/relationships/oleObject" Target="../embeddings/oleObject45.bin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44.bin"/><Relationship Id="rId10" Type="http://schemas.openxmlformats.org/officeDocument/2006/relationships/image" Target="../media/image51.wmf"/><Relationship Id="rId1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49.bin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57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5.wmf"/><Relationship Id="rId17" Type="http://schemas.openxmlformats.org/officeDocument/2006/relationships/oleObject" Target="../embeddings/oleObject56.bin"/><Relationship Id="rId16" Type="http://schemas.openxmlformats.org/officeDocument/2006/relationships/image" Target="../media/image64.wmf"/><Relationship Id="rId15" Type="http://schemas.openxmlformats.org/officeDocument/2006/relationships/oleObject" Target="../embeddings/oleObject55.bin"/><Relationship Id="rId14" Type="http://schemas.openxmlformats.org/officeDocument/2006/relationships/image" Target="../media/image63.wmf"/><Relationship Id="rId13" Type="http://schemas.openxmlformats.org/officeDocument/2006/relationships/oleObject" Target="../embeddings/oleObject54.bin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66.wmf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73.wmf"/><Relationship Id="rId15" Type="http://schemas.openxmlformats.org/officeDocument/2006/relationships/oleObject" Target="../embeddings/oleObject64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63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62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5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9.bin"/><Relationship Id="rId8" Type="http://schemas.openxmlformats.org/officeDocument/2006/relationships/image" Target="../media/image71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74.wmf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5.wmf"/><Relationship Id="rId1" Type="http://schemas.openxmlformats.org/officeDocument/2006/relationships/oleObject" Target="../embeddings/oleObject65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79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76.wmf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0.wmf"/><Relationship Id="rId1" Type="http://schemas.openxmlformats.org/officeDocument/2006/relationships/oleObject" Target="../embeddings/oleObject70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wmf"/><Relationship Id="rId1" Type="http://schemas.openxmlformats.org/officeDocument/2006/relationships/oleObject" Target="../embeddings/oleObject7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7.v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3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w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84.wmf"/><Relationship Id="rId1" Type="http://schemas.openxmlformats.org/officeDocument/2006/relationships/oleObject" Target="../embeddings/oleObject77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82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86.wmf"/><Relationship Id="rId14" Type="http://schemas.openxmlformats.org/officeDocument/2006/relationships/vmlDrawing" Target="../drawings/vmlDrawing1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1.wmf"/><Relationship Id="rId11" Type="http://schemas.openxmlformats.org/officeDocument/2006/relationships/oleObject" Target="../embeddings/oleObject84.bin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79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92.wmf"/><Relationship Id="rId1" Type="http://schemas.openxmlformats.org/officeDocument/2006/relationships/oleObject" Target="../embeddings/oleObject85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5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94.wmf"/><Relationship Id="rId1" Type="http://schemas.openxmlformats.org/officeDocument/2006/relationships/oleObject" Target="../embeddings/oleObject87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wmf"/><Relationship Id="rId1" Type="http://schemas.openxmlformats.org/officeDocument/2006/relationships/oleObject" Target="../embeddings/oleObject8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97.w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96.wmf"/><Relationship Id="rId1" Type="http://schemas.openxmlformats.org/officeDocument/2006/relationships/oleObject" Target="../embeddings/oleObject90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wmf"/><Relationship Id="rId8" Type="http://schemas.openxmlformats.org/officeDocument/2006/relationships/oleObject" Target="../embeddings/oleObject96.bin"/><Relationship Id="rId7" Type="http://schemas.openxmlformats.org/officeDocument/2006/relationships/image" Target="../media/image101.wmf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94.bin"/><Relationship Id="rId3" Type="http://schemas.openxmlformats.org/officeDocument/2006/relationships/image" Target="../media/image99.wmf"/><Relationship Id="rId2" Type="http://schemas.openxmlformats.org/officeDocument/2006/relationships/oleObject" Target="../embeddings/oleObject93.bin"/><Relationship Id="rId13" Type="http://schemas.openxmlformats.org/officeDocument/2006/relationships/vmlDrawing" Target="../drawings/vmlDrawing2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3.wmf"/><Relationship Id="rId10" Type="http://schemas.openxmlformats.org/officeDocument/2006/relationships/oleObject" Target="../embeddings/oleObject97.bin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7.w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05.w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104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9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1.wmf"/><Relationship Id="rId7" Type="http://schemas.openxmlformats.org/officeDocument/2006/relationships/oleObject" Target="../embeddings/oleObject105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108.wmf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102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106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1.bin"/><Relationship Id="rId8" Type="http://schemas.openxmlformats.org/officeDocument/2006/relationships/image" Target="../media/image118.wmf"/><Relationship Id="rId7" Type="http://schemas.openxmlformats.org/officeDocument/2006/relationships/oleObject" Target="../embeddings/oleObject110.bin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108.bin"/><Relationship Id="rId28" Type="http://schemas.openxmlformats.org/officeDocument/2006/relationships/vmlDrawing" Target="../drawings/vmlDrawing28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27.wmf"/><Relationship Id="rId25" Type="http://schemas.openxmlformats.org/officeDocument/2006/relationships/oleObject" Target="../embeddings/oleObject119.bin"/><Relationship Id="rId24" Type="http://schemas.openxmlformats.org/officeDocument/2006/relationships/image" Target="../media/image126.wmf"/><Relationship Id="rId23" Type="http://schemas.openxmlformats.org/officeDocument/2006/relationships/oleObject" Target="../embeddings/oleObject118.bin"/><Relationship Id="rId22" Type="http://schemas.openxmlformats.org/officeDocument/2006/relationships/image" Target="../media/image125.wmf"/><Relationship Id="rId21" Type="http://schemas.openxmlformats.org/officeDocument/2006/relationships/oleObject" Target="../embeddings/oleObject117.bin"/><Relationship Id="rId20" Type="http://schemas.openxmlformats.org/officeDocument/2006/relationships/image" Target="../media/image124.wmf"/><Relationship Id="rId2" Type="http://schemas.openxmlformats.org/officeDocument/2006/relationships/image" Target="../media/image115.wmf"/><Relationship Id="rId19" Type="http://schemas.openxmlformats.org/officeDocument/2006/relationships/oleObject" Target="../embeddings/oleObject116.bin"/><Relationship Id="rId18" Type="http://schemas.openxmlformats.org/officeDocument/2006/relationships/image" Target="../media/image123.wmf"/><Relationship Id="rId17" Type="http://schemas.openxmlformats.org/officeDocument/2006/relationships/oleObject" Target="../embeddings/oleObject115.bin"/><Relationship Id="rId16" Type="http://schemas.openxmlformats.org/officeDocument/2006/relationships/image" Target="../media/image122.wmf"/><Relationship Id="rId15" Type="http://schemas.openxmlformats.org/officeDocument/2006/relationships/oleObject" Target="../embeddings/oleObject114.bin"/><Relationship Id="rId14" Type="http://schemas.openxmlformats.org/officeDocument/2006/relationships/image" Target="../media/image121.wmf"/><Relationship Id="rId13" Type="http://schemas.openxmlformats.org/officeDocument/2006/relationships/oleObject" Target="../embeddings/oleObject113.bin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112.bin"/><Relationship Id="rId10" Type="http://schemas.openxmlformats.org/officeDocument/2006/relationships/image" Target="../media/image119.wmf"/><Relationship Id="rId1" Type="http://schemas.openxmlformats.org/officeDocument/2006/relationships/oleObject" Target="../embeddings/oleObject107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wmf"/><Relationship Id="rId1" Type="http://schemas.openxmlformats.org/officeDocument/2006/relationships/oleObject" Target="../embeddings/oleObject120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5.bin"/><Relationship Id="rId8" Type="http://schemas.openxmlformats.org/officeDocument/2006/relationships/image" Target="../media/image132.wmf"/><Relationship Id="rId7" Type="http://schemas.openxmlformats.org/officeDocument/2006/relationships/oleObject" Target="../embeddings/oleObject124.bin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30.wmf"/><Relationship Id="rId32" Type="http://schemas.openxmlformats.org/officeDocument/2006/relationships/vmlDrawing" Target="../drawings/vmlDrawing30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41.wmf"/><Relationship Id="rId3" Type="http://schemas.openxmlformats.org/officeDocument/2006/relationships/oleObject" Target="../embeddings/oleObject122.bin"/><Relationship Id="rId29" Type="http://schemas.openxmlformats.org/officeDocument/2006/relationships/oleObject" Target="../embeddings/oleObject137.bin"/><Relationship Id="rId28" Type="http://schemas.openxmlformats.org/officeDocument/2006/relationships/image" Target="../media/image140.wmf"/><Relationship Id="rId27" Type="http://schemas.openxmlformats.org/officeDocument/2006/relationships/oleObject" Target="../embeddings/oleObject136.bin"/><Relationship Id="rId26" Type="http://schemas.openxmlformats.org/officeDocument/2006/relationships/image" Target="../media/image139.wmf"/><Relationship Id="rId25" Type="http://schemas.openxmlformats.org/officeDocument/2006/relationships/oleObject" Target="../embeddings/oleObject135.bin"/><Relationship Id="rId24" Type="http://schemas.openxmlformats.org/officeDocument/2006/relationships/oleObject" Target="../embeddings/oleObject134.bin"/><Relationship Id="rId23" Type="http://schemas.openxmlformats.org/officeDocument/2006/relationships/image" Target="../media/image138.wmf"/><Relationship Id="rId22" Type="http://schemas.openxmlformats.org/officeDocument/2006/relationships/oleObject" Target="../embeddings/oleObject133.bin"/><Relationship Id="rId21" Type="http://schemas.openxmlformats.org/officeDocument/2006/relationships/oleObject" Target="../embeddings/oleObject132.bin"/><Relationship Id="rId20" Type="http://schemas.openxmlformats.org/officeDocument/2006/relationships/oleObject" Target="../embeddings/oleObject131.bin"/><Relationship Id="rId2" Type="http://schemas.openxmlformats.org/officeDocument/2006/relationships/image" Target="../media/image129.wmf"/><Relationship Id="rId19" Type="http://schemas.openxmlformats.org/officeDocument/2006/relationships/oleObject" Target="../embeddings/oleObject130.bin"/><Relationship Id="rId18" Type="http://schemas.openxmlformats.org/officeDocument/2006/relationships/image" Target="../media/image137.wmf"/><Relationship Id="rId17" Type="http://schemas.openxmlformats.org/officeDocument/2006/relationships/oleObject" Target="../embeddings/oleObject129.bin"/><Relationship Id="rId16" Type="http://schemas.openxmlformats.org/officeDocument/2006/relationships/image" Target="../media/image136.wmf"/><Relationship Id="rId15" Type="http://schemas.openxmlformats.org/officeDocument/2006/relationships/oleObject" Target="../embeddings/oleObject128.bin"/><Relationship Id="rId14" Type="http://schemas.openxmlformats.org/officeDocument/2006/relationships/image" Target="../media/image135.wmf"/><Relationship Id="rId13" Type="http://schemas.openxmlformats.org/officeDocument/2006/relationships/oleObject" Target="../embeddings/oleObject127.bin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126.bin"/><Relationship Id="rId10" Type="http://schemas.openxmlformats.org/officeDocument/2006/relationships/image" Target="../media/image133.wmf"/><Relationship Id="rId1" Type="http://schemas.openxmlformats.org/officeDocument/2006/relationships/oleObject" Target="../embeddings/oleObject121.bin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139.bin"/><Relationship Id="rId3" Type="http://schemas.openxmlformats.org/officeDocument/2006/relationships/image" Target="../media/image143.png"/><Relationship Id="rId2" Type="http://schemas.openxmlformats.org/officeDocument/2006/relationships/image" Target="../media/image142.wmf"/><Relationship Id="rId1" Type="http://schemas.openxmlformats.org/officeDocument/2006/relationships/oleObject" Target="../embeddings/oleObject138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5.wmf"/><Relationship Id="rId1" Type="http://schemas.openxmlformats.org/officeDocument/2006/relationships/oleObject" Target="../embeddings/oleObject140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wmf"/><Relationship Id="rId8" Type="http://schemas.openxmlformats.org/officeDocument/2006/relationships/oleObject" Target="../embeddings/oleObject144.bin"/><Relationship Id="rId7" Type="http://schemas.openxmlformats.org/officeDocument/2006/relationships/image" Target="../media/image149.wmf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142.bin"/><Relationship Id="rId3" Type="http://schemas.openxmlformats.org/officeDocument/2006/relationships/image" Target="../media/image147.png"/><Relationship Id="rId2" Type="http://schemas.openxmlformats.org/officeDocument/2006/relationships/oleObject" Target="../embeddings/oleObject141.bin"/><Relationship Id="rId15" Type="http://schemas.openxmlformats.org/officeDocument/2006/relationships/vmlDrawing" Target="../drawings/vmlDrawing33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52.wmf"/><Relationship Id="rId12" Type="http://schemas.openxmlformats.org/officeDocument/2006/relationships/oleObject" Target="../embeddings/oleObject146.bin"/><Relationship Id="rId11" Type="http://schemas.openxmlformats.org/officeDocument/2006/relationships/image" Target="../media/image151.wmf"/><Relationship Id="rId10" Type="http://schemas.openxmlformats.org/officeDocument/2006/relationships/oleObject" Target="../embeddings/oleObject145.bin"/><Relationship Id="rId1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wmf"/><Relationship Id="rId8" Type="http://schemas.openxmlformats.org/officeDocument/2006/relationships/oleObject" Target="../embeddings/oleObject150.bin"/><Relationship Id="rId7" Type="http://schemas.openxmlformats.org/officeDocument/2006/relationships/image" Target="../media/image155.wmf"/><Relationship Id="rId6" Type="http://schemas.openxmlformats.org/officeDocument/2006/relationships/oleObject" Target="../embeddings/oleObject149.bin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148.bin"/><Relationship Id="rId3" Type="http://schemas.openxmlformats.org/officeDocument/2006/relationships/image" Target="../media/image153.wmf"/><Relationship Id="rId2" Type="http://schemas.openxmlformats.org/officeDocument/2006/relationships/oleObject" Target="../embeddings/oleObject147.bin"/><Relationship Id="rId15" Type="http://schemas.openxmlformats.org/officeDocument/2006/relationships/vmlDrawing" Target="../drawings/vmlDrawing34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57.wmf"/><Relationship Id="rId12" Type="http://schemas.openxmlformats.org/officeDocument/2006/relationships/oleObject" Target="../embeddings/oleObject152.bin"/><Relationship Id="rId11" Type="http://schemas.openxmlformats.org/officeDocument/2006/relationships/image" Target="../media/image156.wmf"/><Relationship Id="rId10" Type="http://schemas.openxmlformats.org/officeDocument/2006/relationships/oleObject" Target="../embeddings/oleObject151.bin"/><Relationship Id="rId1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9.wmf"/><Relationship Id="rId2" Type="http://schemas.openxmlformats.org/officeDocument/2006/relationships/oleObject" Target="../embeddings/oleObject153.bin"/><Relationship Id="rId1" Type="http://schemas.openxmlformats.org/officeDocument/2006/relationships/image" Target="../media/image158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wmf"/><Relationship Id="rId8" Type="http://schemas.openxmlformats.org/officeDocument/2006/relationships/oleObject" Target="../embeddings/oleObject157.bin"/><Relationship Id="rId7" Type="http://schemas.openxmlformats.org/officeDocument/2006/relationships/image" Target="../media/image162.wmf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155.bin"/><Relationship Id="rId3" Type="http://schemas.openxmlformats.org/officeDocument/2006/relationships/image" Target="../media/image160.wmf"/><Relationship Id="rId2" Type="http://schemas.openxmlformats.org/officeDocument/2006/relationships/oleObject" Target="../embeddings/oleObject154.bin"/><Relationship Id="rId13" Type="http://schemas.openxmlformats.org/officeDocument/2006/relationships/vmlDrawing" Target="../drawings/vmlDrawing36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64.wmf"/><Relationship Id="rId10" Type="http://schemas.openxmlformats.org/officeDocument/2006/relationships/oleObject" Target="../embeddings/oleObject158.bin"/><Relationship Id="rId1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66.wmf"/><Relationship Id="rId3" Type="http://schemas.openxmlformats.org/officeDocument/2006/relationships/oleObject" Target="../embeddings/oleObject160.bin"/><Relationship Id="rId2" Type="http://schemas.openxmlformats.org/officeDocument/2006/relationships/image" Target="../media/image165.wmf"/><Relationship Id="rId1" Type="http://schemas.openxmlformats.org/officeDocument/2006/relationships/oleObject" Target="../embeddings/oleObject159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71.wmf"/><Relationship Id="rId3" Type="http://schemas.openxmlformats.org/officeDocument/2006/relationships/oleObject" Target="../embeddings/oleObject163.bin"/><Relationship Id="rId2" Type="http://schemas.openxmlformats.org/officeDocument/2006/relationships/image" Target="../media/image170.wmf"/><Relationship Id="rId1" Type="http://schemas.openxmlformats.org/officeDocument/2006/relationships/oleObject" Target="../embeddings/oleObject162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9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6.wmf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166.bin"/><Relationship Id="rId3" Type="http://schemas.openxmlformats.org/officeDocument/2006/relationships/image" Target="../media/image174.png"/><Relationship Id="rId2" Type="http://schemas.openxmlformats.org/officeDocument/2006/relationships/oleObject" Target="../embeddings/oleObject165.bin"/><Relationship Id="rId1" Type="http://schemas.openxmlformats.org/officeDocument/2006/relationships/image" Target="../media/image173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7.wmf"/><Relationship Id="rId7" Type="http://schemas.openxmlformats.org/officeDocument/2006/relationships/oleObject" Target="../embeddings/oleObject171.bin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70.bin"/><Relationship Id="rId4" Type="http://schemas.openxmlformats.org/officeDocument/2006/relationships/image" Target="../media/image175.wmf"/><Relationship Id="rId3" Type="http://schemas.openxmlformats.org/officeDocument/2006/relationships/oleObject" Target="../embeddings/oleObject169.bin"/><Relationship Id="rId2" Type="http://schemas.openxmlformats.org/officeDocument/2006/relationships/image" Target="../media/image174.png"/><Relationship Id="rId10" Type="http://schemas.openxmlformats.org/officeDocument/2006/relationships/vmlDrawing" Target="../drawings/vmlDrawing40.vml"/><Relationship Id="rId1" Type="http://schemas.openxmlformats.org/officeDocument/2006/relationships/oleObject" Target="../embeddings/oleObject168.bin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9.wmf"/><Relationship Id="rId2" Type="http://schemas.openxmlformats.org/officeDocument/2006/relationships/oleObject" Target="../embeddings/oleObject172.bin"/><Relationship Id="rId1" Type="http://schemas.openxmlformats.org/officeDocument/2006/relationships/image" Target="../media/image17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2.w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title" idx="4294967295"/>
          </p:nvPr>
        </p:nvSpPr>
        <p:spPr>
          <a:xfrm>
            <a:off x="3863975" y="131763"/>
            <a:ext cx="3968750" cy="487362"/>
          </a:xfrm>
        </p:spPr>
        <p:txBody>
          <a:bodyPr wrap="square" lIns="91440" tIns="45720" rIns="91440" bIns="45720" anchor="ctr"/>
          <a:p>
            <a:pPr eaLnBrk="1" hangingPunct="1"/>
            <a:r>
              <a:rPr lang="zh-CN" altLang="en-US" sz="3200" dirty="0"/>
              <a:t>变送器</a:t>
            </a:r>
            <a:endParaRPr lang="zh-CN" altLang="en-US" sz="3200" dirty="0"/>
          </a:p>
        </p:txBody>
      </p:sp>
      <p:sp>
        <p:nvSpPr>
          <p:cNvPr id="3074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4"/>
          <p:cNvSpPr/>
          <p:nvPr/>
        </p:nvSpPr>
        <p:spPr>
          <a:xfrm>
            <a:off x="2208213" y="3455988"/>
            <a:ext cx="7677150" cy="3365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变送器的功能与构成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变送器的组成，工作原理，零点、量程调整方法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模拟差压变送器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差压变送器组成，工作原理，电路分析，零点、量程调整方法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模拟温度变送器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温度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变送器组成，工作原理，电路分析，零点、量程调整方法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076" name="Group 5"/>
          <p:cNvGrpSpPr/>
          <p:nvPr/>
        </p:nvGrpSpPr>
        <p:grpSpPr>
          <a:xfrm>
            <a:off x="2008188" y="925513"/>
            <a:ext cx="8353425" cy="2452687"/>
            <a:chOff x="0" y="795"/>
            <a:chExt cx="13155" cy="3863"/>
          </a:xfrm>
        </p:grpSpPr>
        <p:sp>
          <p:nvSpPr>
            <p:cNvPr id="3077" name="Line 6"/>
            <p:cNvSpPr/>
            <p:nvPr/>
          </p:nvSpPr>
          <p:spPr>
            <a:xfrm>
              <a:off x="1078" y="2345"/>
              <a:ext cx="84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8" name="Oval 7"/>
            <p:cNvSpPr/>
            <p:nvPr/>
          </p:nvSpPr>
          <p:spPr>
            <a:xfrm>
              <a:off x="1885" y="2223"/>
              <a:ext cx="253" cy="23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Line 8"/>
            <p:cNvSpPr/>
            <p:nvPr/>
          </p:nvSpPr>
          <p:spPr>
            <a:xfrm flipV="1">
              <a:off x="2153" y="2313"/>
              <a:ext cx="1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0" name="Rectangle 9"/>
            <p:cNvSpPr/>
            <p:nvPr/>
          </p:nvSpPr>
          <p:spPr>
            <a:xfrm>
              <a:off x="3625" y="1848"/>
              <a:ext cx="1680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1" name="Rectangle 10"/>
            <p:cNvSpPr/>
            <p:nvPr/>
          </p:nvSpPr>
          <p:spPr>
            <a:xfrm>
              <a:off x="9323" y="1845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对象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2" name="Rectangle 11"/>
            <p:cNvSpPr/>
            <p:nvPr/>
          </p:nvSpPr>
          <p:spPr>
            <a:xfrm>
              <a:off x="5085" y="3598"/>
              <a:ext cx="1683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3" name="Line 12"/>
            <p:cNvSpPr/>
            <p:nvPr/>
          </p:nvSpPr>
          <p:spPr>
            <a:xfrm>
              <a:off x="10078" y="795"/>
              <a:ext cx="0" cy="10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4" name="Line 13"/>
            <p:cNvSpPr/>
            <p:nvPr/>
          </p:nvSpPr>
          <p:spPr>
            <a:xfrm>
              <a:off x="11085" y="2313"/>
              <a:ext cx="16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5" name="Line 14"/>
            <p:cNvSpPr/>
            <p:nvPr/>
          </p:nvSpPr>
          <p:spPr>
            <a:xfrm flipV="1">
              <a:off x="2053" y="2495"/>
              <a:ext cx="0" cy="16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6" name="Line 15"/>
            <p:cNvSpPr/>
            <p:nvPr/>
          </p:nvSpPr>
          <p:spPr>
            <a:xfrm>
              <a:off x="2053" y="4138"/>
              <a:ext cx="30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87" name="Line 16"/>
            <p:cNvSpPr/>
            <p:nvPr/>
          </p:nvSpPr>
          <p:spPr>
            <a:xfrm flipH="1">
              <a:off x="11840" y="2313"/>
              <a:ext cx="0" cy="17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88" name="Text Box 17"/>
            <p:cNvSpPr txBox="1"/>
            <p:nvPr/>
          </p:nvSpPr>
          <p:spPr>
            <a:xfrm>
              <a:off x="0" y="1848"/>
              <a:ext cx="151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给定值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89" name="Text Box 18"/>
            <p:cNvSpPr txBox="1"/>
            <p:nvPr/>
          </p:nvSpPr>
          <p:spPr>
            <a:xfrm>
              <a:off x="2015" y="1815"/>
              <a:ext cx="903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偏差</a:t>
              </a:r>
              <a:endParaRPr lang="el-GR" altLang="en-US" sz="2000" i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90" name="Text Box 19"/>
            <p:cNvSpPr txBox="1"/>
            <p:nvPr/>
          </p:nvSpPr>
          <p:spPr>
            <a:xfrm>
              <a:off x="540" y="2660"/>
              <a:ext cx="1523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测量值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91" name="Text Box 20"/>
            <p:cNvSpPr txBox="1"/>
            <p:nvPr/>
          </p:nvSpPr>
          <p:spPr>
            <a:xfrm>
              <a:off x="10960" y="1728"/>
              <a:ext cx="219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被控变量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92" name="Text Box 21"/>
            <p:cNvSpPr txBox="1"/>
            <p:nvPr/>
          </p:nvSpPr>
          <p:spPr>
            <a:xfrm>
              <a:off x="10455" y="910"/>
              <a:ext cx="90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扰动</a:t>
              </a:r>
              <a:endParaRPr lang="el-GR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093" name="Group 22"/>
            <p:cNvGrpSpPr/>
            <p:nvPr/>
          </p:nvGrpSpPr>
          <p:grpSpPr>
            <a:xfrm>
              <a:off x="1478" y="1645"/>
              <a:ext cx="457" cy="655"/>
              <a:chOff x="0" y="0"/>
              <a:chExt cx="165" cy="254"/>
            </a:xfrm>
          </p:grpSpPr>
          <p:sp>
            <p:nvSpPr>
              <p:cNvPr id="3094" name="Text Box 23"/>
              <p:cNvSpPr txBox="1"/>
              <p:nvPr/>
            </p:nvSpPr>
            <p:spPr>
              <a:xfrm>
                <a:off x="0" y="0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5" name="Text Box 24"/>
              <p:cNvSpPr txBox="1"/>
              <p:nvPr/>
            </p:nvSpPr>
            <p:spPr>
              <a:xfrm>
                <a:off x="74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96" name="Group 25"/>
            <p:cNvGrpSpPr/>
            <p:nvPr/>
          </p:nvGrpSpPr>
          <p:grpSpPr>
            <a:xfrm>
              <a:off x="2870" y="1585"/>
              <a:ext cx="760" cy="608"/>
              <a:chOff x="0" y="0"/>
              <a:chExt cx="273" cy="236"/>
            </a:xfrm>
          </p:grpSpPr>
          <p:sp>
            <p:nvSpPr>
              <p:cNvPr id="3097" name="Text Box 26"/>
              <p:cNvSpPr txBox="1"/>
              <p:nvPr/>
            </p:nvSpPr>
            <p:spPr>
              <a:xfrm>
                <a:off x="0" y="11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098" name="Text Box 27"/>
              <p:cNvSpPr txBox="1"/>
              <p:nvPr/>
            </p:nvSpPr>
            <p:spPr>
              <a:xfrm>
                <a:off x="112" y="0"/>
                <a:ext cx="161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ε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grpSp>
          <p:nvGrpSpPr>
            <p:cNvPr id="3099" name="Group 28"/>
            <p:cNvGrpSpPr/>
            <p:nvPr/>
          </p:nvGrpSpPr>
          <p:grpSpPr>
            <a:xfrm>
              <a:off x="1130" y="2960"/>
              <a:ext cx="520" cy="653"/>
              <a:chOff x="0" y="0"/>
              <a:chExt cx="187" cy="254"/>
            </a:xfrm>
          </p:grpSpPr>
          <p:sp>
            <p:nvSpPr>
              <p:cNvPr id="3100" name="Text Box 29"/>
              <p:cNvSpPr txBox="1"/>
              <p:nvPr/>
            </p:nvSpPr>
            <p:spPr>
              <a:xfrm>
                <a:off x="0" y="0"/>
                <a:ext cx="91" cy="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1" name="Text Box 30"/>
              <p:cNvSpPr txBox="1"/>
              <p:nvPr/>
            </p:nvSpPr>
            <p:spPr>
              <a:xfrm>
                <a:off x="96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02" name="Group 31"/>
            <p:cNvGrpSpPr/>
            <p:nvPr/>
          </p:nvGrpSpPr>
          <p:grpSpPr>
            <a:xfrm>
              <a:off x="5743" y="1580"/>
              <a:ext cx="755" cy="610"/>
              <a:chOff x="0" y="0"/>
              <a:chExt cx="302" cy="254"/>
            </a:xfrm>
          </p:grpSpPr>
          <p:sp>
            <p:nvSpPr>
              <p:cNvPr id="3103" name="Text Box 32"/>
              <p:cNvSpPr txBox="1"/>
              <p:nvPr/>
            </p:nvSpPr>
            <p:spPr>
              <a:xfrm>
                <a:off x="0" y="12"/>
                <a:ext cx="91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∆</a:t>
                </a: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104" name="Text Box 33"/>
              <p:cNvSpPr txBox="1"/>
              <p:nvPr/>
            </p:nvSpPr>
            <p:spPr>
              <a:xfrm>
                <a:off x="141" y="0"/>
                <a:ext cx="161" cy="2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y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sp>
          <p:nvSpPr>
            <p:cNvPr id="3105" name="Line 34"/>
            <p:cNvSpPr/>
            <p:nvPr/>
          </p:nvSpPr>
          <p:spPr>
            <a:xfrm flipH="1">
              <a:off x="6803" y="4065"/>
              <a:ext cx="50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06" name="Rectangle 35"/>
            <p:cNvSpPr/>
            <p:nvPr/>
          </p:nvSpPr>
          <p:spPr>
            <a:xfrm>
              <a:off x="6425" y="1845"/>
              <a:ext cx="1685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7" name="Line 36"/>
            <p:cNvSpPr/>
            <p:nvPr/>
          </p:nvSpPr>
          <p:spPr>
            <a:xfrm>
              <a:off x="5290" y="2313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08" name="Line 37"/>
            <p:cNvSpPr/>
            <p:nvPr/>
          </p:nvSpPr>
          <p:spPr>
            <a:xfrm>
              <a:off x="8190" y="2313"/>
              <a:ext cx="1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AutoShape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Rectangle 5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068513" y="865188"/>
            <a:ext cx="3259137" cy="2897822"/>
            <a:chOff x="857" y="1363"/>
            <a:chExt cx="5132" cy="4562"/>
          </a:xfrm>
        </p:grpSpPr>
        <p:pic>
          <p:nvPicPr>
            <p:cNvPr id="12292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088"/>
              <a:ext cx="5132" cy="38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3" name="文本框 9"/>
            <p:cNvSpPr txBox="1"/>
            <p:nvPr/>
          </p:nvSpPr>
          <p:spPr>
            <a:xfrm>
              <a:off x="952" y="136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（1）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27650" y="898525"/>
            <a:ext cx="4810125" cy="2073275"/>
            <a:chOff x="5989" y="1416"/>
            <a:chExt cx="7577" cy="3264"/>
          </a:xfrm>
        </p:grpSpPr>
        <p:graphicFrame>
          <p:nvGraphicFramePr>
            <p:cNvPr id="12295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0" y="2141"/>
            <a:ext cx="6126" cy="1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2" imgW="1955800" imgH="431800" progId="Equation.KSEE3">
                    <p:embed/>
                  </p:oleObj>
                </mc:Choice>
                <mc:Fallback>
                  <p:oleObj name="" r:id="rId2" imgW="1955800" imgH="4318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440" y="2141"/>
                          <a:ext cx="6126" cy="13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0" y="3494"/>
            <a:ext cx="5239" cy="1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" r:id="rId4" imgW="1739900" imgH="393700" progId="Equation.KSEE3">
                    <p:embed/>
                  </p:oleObj>
                </mc:Choice>
                <mc:Fallback>
                  <p:oleObj name="" r:id="rId4" imgW="1739900" imgH="393700" progId="Equation.KSEE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440" y="3494"/>
                          <a:ext cx="5239" cy="1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文本框 10"/>
            <p:cNvSpPr txBox="1"/>
            <p:nvPr/>
          </p:nvSpPr>
          <p:spPr>
            <a:xfrm>
              <a:off x="5989" y="1416"/>
              <a:ext cx="583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（2）输入与输出的关系式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507038" y="3082925"/>
            <a:ext cx="4631372" cy="1468438"/>
            <a:chOff x="6272" y="4854"/>
            <a:chExt cx="7294" cy="2313"/>
          </a:xfrm>
        </p:grpSpPr>
        <p:sp>
          <p:nvSpPr>
            <p:cNvPr id="12299" name="文本框 11"/>
            <p:cNvSpPr txBox="1"/>
            <p:nvPr/>
          </p:nvSpPr>
          <p:spPr>
            <a:xfrm>
              <a:off x="6272" y="5001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（3）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00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64" y="4854"/>
            <a:ext cx="4370" cy="1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6" imgW="1688465" imgH="393700" progId="Equation.KSEE3">
                    <p:embed/>
                  </p:oleObj>
                </mc:Choice>
                <mc:Fallback>
                  <p:oleObj name="" r:id="rId6" imgW="1688465" imgH="393700" progId="Equation.KSEE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64" y="4854"/>
                          <a:ext cx="4370" cy="10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39" y="6077"/>
            <a:ext cx="6927" cy="1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8" imgW="2501900" imgH="393700" progId="Equation.KSEE3">
                    <p:embed/>
                  </p:oleObj>
                </mc:Choice>
                <mc:Fallback>
                  <p:oleObj name="" r:id="rId8" imgW="2501900" imgH="393700" progId="Equation.KSEE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39" y="6077"/>
                          <a:ext cx="6927" cy="10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/>
          <p:cNvGrpSpPr/>
          <p:nvPr/>
        </p:nvGrpSpPr>
        <p:grpSpPr>
          <a:xfrm>
            <a:off x="2135188" y="3762375"/>
            <a:ext cx="3371850" cy="2894013"/>
            <a:chOff x="962" y="5925"/>
            <a:chExt cx="5310" cy="4557"/>
          </a:xfrm>
        </p:grpSpPr>
        <p:sp>
          <p:nvSpPr>
            <p:cNvPr id="12303" name="文本框 16"/>
            <p:cNvSpPr txBox="1"/>
            <p:nvPr/>
          </p:nvSpPr>
          <p:spPr>
            <a:xfrm>
              <a:off x="1090" y="5925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2304" name="图片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" y="6512"/>
              <a:ext cx="5310" cy="397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7" name="组合 46"/>
          <p:cNvGrpSpPr/>
          <p:nvPr/>
        </p:nvGrpSpPr>
        <p:grpSpPr>
          <a:xfrm>
            <a:off x="5622925" y="4662488"/>
            <a:ext cx="4230688" cy="1843722"/>
            <a:chOff x="6454" y="7343"/>
            <a:chExt cx="6664" cy="2903"/>
          </a:xfrm>
        </p:grpSpPr>
        <p:graphicFrame>
          <p:nvGraphicFramePr>
            <p:cNvPr id="12306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44" y="8068"/>
            <a:ext cx="5378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11" imgW="1943100" imgH="393700" progId="Equation.KSEE3">
                    <p:embed/>
                  </p:oleObj>
                </mc:Choice>
                <mc:Fallback>
                  <p:oleObj name="" r:id="rId11" imgW="1943100" imgH="3937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544" y="8068"/>
                          <a:ext cx="5378" cy="10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7" name="文本框 39"/>
            <p:cNvSpPr txBox="1"/>
            <p:nvPr/>
          </p:nvSpPr>
          <p:spPr>
            <a:xfrm>
              <a:off x="6454" y="734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5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08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44" y="9157"/>
            <a:ext cx="6574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3" imgW="2374265" imgH="393700" progId="Equation.KSEE3">
                    <p:embed/>
                  </p:oleObj>
                </mc:Choice>
                <mc:Fallback>
                  <p:oleObj name="" r:id="rId13" imgW="2374265" imgH="393700" progId="Equation.KSEE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544" y="9157"/>
                          <a:ext cx="6574" cy="10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AutoShape 4"/>
          <p:cNvSpPr/>
          <p:nvPr/>
        </p:nvSpPr>
        <p:spPr>
          <a:xfrm>
            <a:off x="30559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8" name="Rectangle 5"/>
          <p:cNvSpPr/>
          <p:nvPr/>
        </p:nvSpPr>
        <p:spPr>
          <a:xfrm>
            <a:off x="39925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4339" name="图片 3" descr="IMG_4356"/>
          <p:cNvPicPr>
            <a:picLocks noChangeAspect="1"/>
          </p:cNvPicPr>
          <p:nvPr/>
        </p:nvPicPr>
        <p:blipFill>
          <a:blip r:embed="rId1"/>
          <a:srcRect l="29350" t="23164" r="25726" b="32104"/>
          <a:stretch>
            <a:fillRect/>
          </a:stretch>
        </p:blipFill>
        <p:spPr>
          <a:xfrm>
            <a:off x="3055938" y="3379788"/>
            <a:ext cx="4090987" cy="2714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文本框 6"/>
          <p:cNvSpPr txBox="1"/>
          <p:nvPr/>
        </p:nvSpPr>
        <p:spPr>
          <a:xfrm>
            <a:off x="2365375" y="852488"/>
            <a:ext cx="7958138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：敞口容器或密闭容器（无冷凝液），差压变送器安装位置与最低液位在同一水平线上，变送器负端通大气。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液位范围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0~5m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，水的比重密度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1000kg/m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g=9.8m/s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）如何调零，如何调量程？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）变送器输出为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8mA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时，液位多高？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）液位为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时，变送器输出电流为多少？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AutoShape 4"/>
          <p:cNvSpPr/>
          <p:nvPr/>
        </p:nvSpPr>
        <p:spPr>
          <a:xfrm>
            <a:off x="3043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5"/>
          <p:cNvSpPr/>
          <p:nvPr/>
        </p:nvSpPr>
        <p:spPr>
          <a:xfrm>
            <a:off x="3979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5363" name="图片 3" descr="IMG_4356"/>
          <p:cNvPicPr>
            <a:picLocks noChangeAspect="1"/>
          </p:cNvPicPr>
          <p:nvPr/>
        </p:nvPicPr>
        <p:blipFill>
          <a:blip r:embed="rId1"/>
          <a:srcRect l="29350" t="23164" r="25726" b="32104"/>
          <a:stretch>
            <a:fillRect/>
          </a:stretch>
        </p:blipFill>
        <p:spPr>
          <a:xfrm>
            <a:off x="3306763" y="852488"/>
            <a:ext cx="4090987" cy="2714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2214563" y="3900488"/>
            <a:ext cx="6762750" cy="460375"/>
            <a:chOff x="931" y="8308"/>
            <a:chExt cx="10649" cy="727"/>
          </a:xfrm>
        </p:grpSpPr>
        <p:graphicFrame>
          <p:nvGraphicFramePr>
            <p:cNvPr id="15365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12" y="8315"/>
            <a:ext cx="7868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2" imgW="2527300" imgH="228600" progId="Equation.KSEE3">
                    <p:embed/>
                  </p:oleObj>
                </mc:Choice>
                <mc:Fallback>
                  <p:oleObj name="" r:id="rId2" imgW="25273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712" y="8315"/>
                          <a:ext cx="7868" cy="7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文本框 6"/>
            <p:cNvSpPr txBox="1"/>
            <p:nvPr/>
          </p:nvSpPr>
          <p:spPr>
            <a:xfrm>
              <a:off x="931" y="8308"/>
              <a:ext cx="27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）调零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79738" y="4478338"/>
            <a:ext cx="7323137" cy="1004887"/>
            <a:chOff x="2170" y="7052"/>
            <a:chExt cx="11534" cy="1582"/>
          </a:xfrm>
        </p:grpSpPr>
        <p:graphicFrame>
          <p:nvGraphicFramePr>
            <p:cNvPr id="1536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31" y="7958"/>
            <a:ext cx="10773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4" imgW="3974465" imgH="228600" progId="Equation.KSEE3">
                    <p:embed/>
                  </p:oleObj>
                </mc:Choice>
                <mc:Fallback>
                  <p:oleObj name="" r:id="rId4" imgW="3974465" imgH="228600" progId="Equation.KSEE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31" y="7958"/>
                          <a:ext cx="10773" cy="6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文本框 6"/>
            <p:cNvSpPr txBox="1"/>
            <p:nvPr/>
          </p:nvSpPr>
          <p:spPr>
            <a:xfrm>
              <a:off x="2170" y="7052"/>
              <a:ext cx="2404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调量程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aphicFrame>
        <p:nvGraphicFramePr>
          <p:cNvPr id="9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00288" y="5483225"/>
          <a:ext cx="30448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6" imgW="1651000" imgH="393700" progId="Equation.KSEE3">
                  <p:embed/>
                </p:oleObj>
              </mc:Choice>
              <mc:Fallback>
                <p:oleObj name="" r:id="rId6" imgW="1651000" imgH="3937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88" y="5483225"/>
                        <a:ext cx="3044825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5946775" y="5649913"/>
            <a:ext cx="2397125" cy="1092200"/>
            <a:chOff x="6966" y="8897"/>
            <a:chExt cx="3775" cy="1720"/>
          </a:xfrm>
        </p:grpSpPr>
        <p:graphicFrame>
          <p:nvGraphicFramePr>
            <p:cNvPr id="15372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25" y="8897"/>
            <a:ext cx="3616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8" imgW="1244600" imgH="228600" progId="Equation.KSEE3">
                    <p:embed/>
                  </p:oleObj>
                </mc:Choice>
                <mc:Fallback>
                  <p:oleObj name="" r:id="rId8" imgW="1244600" imgH="228600" progId="Equation.KSEE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125" y="8897"/>
                          <a:ext cx="3616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3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65" y="9889"/>
            <a:ext cx="3653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10" imgW="1257300" imgH="228600" progId="Equation.KSEE3">
                    <p:embed/>
                  </p:oleObj>
                </mc:Choice>
                <mc:Fallback>
                  <p:oleObj name="" r:id="rId10" imgW="1257300" imgH="228600" progId="Equation.KSEE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65" y="9889"/>
                          <a:ext cx="3653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7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66063" y="1922463"/>
          <a:ext cx="14176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2" imgW="634365" imgH="203200" progId="Equation.KSEE3">
                  <p:embed/>
                </p:oleObj>
              </mc:Choice>
              <mc:Fallback>
                <p:oleObj name="" r:id="rId12" imgW="634365" imgH="2032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66063" y="1922463"/>
                        <a:ext cx="1417637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AutoShape 4"/>
          <p:cNvSpPr/>
          <p:nvPr/>
        </p:nvSpPr>
        <p:spPr>
          <a:xfrm>
            <a:off x="3043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5"/>
          <p:cNvSpPr/>
          <p:nvPr/>
        </p:nvSpPr>
        <p:spPr>
          <a:xfrm>
            <a:off x="3979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387" name="文本框 6"/>
          <p:cNvSpPr txBox="1"/>
          <p:nvPr/>
        </p:nvSpPr>
        <p:spPr>
          <a:xfrm>
            <a:off x="2365375" y="852488"/>
            <a:ext cx="7958138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：敞口容器或密闭容器（无冷凝液），差压变送器安装位置与最低液位在同一水平线上，变送器负端通大气。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液位范围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1~5m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，水的比重密度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1000kg/m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g=9.8m/s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）如何调零，如何调量程？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）变送器输出为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8mA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时，液位多高？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）液位为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4m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时，变送器输出电流为多少？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6388" name="对象 2"/>
          <p:cNvGraphicFramePr/>
          <p:nvPr/>
        </p:nvGraphicFramePr>
        <p:xfrm>
          <a:off x="3321050" y="3279775"/>
          <a:ext cx="32242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3790950" imgH="3095625" progId="Paint.Picture">
                  <p:embed/>
                </p:oleObj>
              </mc:Choice>
              <mc:Fallback>
                <p:oleObj name="" r:id="rId1" imgW="3790950" imgH="309562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1050" y="3279775"/>
                        <a:ext cx="3224213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409" name="对象 2"/>
          <p:cNvGraphicFramePr/>
          <p:nvPr>
            <p:custDataLst>
              <p:tags r:id="rId1"/>
            </p:custDataLst>
          </p:nvPr>
        </p:nvGraphicFramePr>
        <p:xfrm>
          <a:off x="3990975" y="1079500"/>
          <a:ext cx="32242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" imgW="3790950" imgH="3095625" progId="Paint.Picture">
                  <p:embed/>
                </p:oleObj>
              </mc:Choice>
              <mc:Fallback>
                <p:oleObj name="" r:id="rId2" imgW="3790950" imgH="3095625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0975" y="1079500"/>
                        <a:ext cx="3224213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AutoShape 4"/>
          <p:cNvSpPr/>
          <p:nvPr/>
        </p:nvSpPr>
        <p:spPr>
          <a:xfrm>
            <a:off x="3043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Rectangle 5"/>
          <p:cNvSpPr/>
          <p:nvPr/>
        </p:nvSpPr>
        <p:spPr>
          <a:xfrm>
            <a:off x="3979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35175" y="3981450"/>
            <a:ext cx="7994650" cy="961074"/>
            <a:chOff x="806" y="6271"/>
            <a:chExt cx="12589" cy="1512"/>
          </a:xfrm>
        </p:grpSpPr>
        <p:sp>
          <p:nvSpPr>
            <p:cNvPr id="17413" name="文本框 1"/>
            <p:cNvSpPr txBox="1"/>
            <p:nvPr/>
          </p:nvSpPr>
          <p:spPr>
            <a:xfrm>
              <a:off x="806" y="6271"/>
              <a:ext cx="1492" cy="7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4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6310"/>
            <a:ext cx="10207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4" imgW="3390900" imgH="228600" progId="Equation.KSEE3">
                    <p:embed/>
                  </p:oleObj>
                </mc:Choice>
                <mc:Fallback>
                  <p:oleObj name="" r:id="rId4" imgW="3390900" imgH="2286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393" y="6310"/>
                          <a:ext cx="10207" cy="6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5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02" y="7106"/>
            <a:ext cx="12393" cy="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6" imgW="4572000" imgH="228600" progId="Equation.KSEE3">
                    <p:embed/>
                  </p:oleObj>
                </mc:Choice>
                <mc:Fallback>
                  <p:oleObj name="" r:id="rId6" imgW="4572000" imgH="2286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02" y="7106"/>
                          <a:ext cx="12393" cy="6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2095500" y="4941253"/>
            <a:ext cx="6546850" cy="795972"/>
            <a:chOff x="901" y="7782"/>
            <a:chExt cx="10308" cy="1253"/>
          </a:xfrm>
        </p:grpSpPr>
        <p:sp>
          <p:nvSpPr>
            <p:cNvPr id="17417" name="文本框 5"/>
            <p:cNvSpPr txBox="1"/>
            <p:nvPr/>
          </p:nvSpPr>
          <p:spPr>
            <a:xfrm>
              <a:off x="901" y="7959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7782"/>
            <a:ext cx="8816" cy="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8" imgW="3035300" imgH="393700" progId="Equation.KSEE3">
                    <p:embed/>
                  </p:oleObj>
                </mc:Choice>
                <mc:Fallback>
                  <p:oleObj name="" r:id="rId8" imgW="3035300" imgH="393700" progId="Equation.KSEE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93" y="7782"/>
                          <a:ext cx="8816" cy="12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2095500" y="5918200"/>
            <a:ext cx="5632450" cy="461963"/>
            <a:chOff x="901" y="9320"/>
            <a:chExt cx="8870" cy="728"/>
          </a:xfrm>
        </p:grpSpPr>
        <p:graphicFrame>
          <p:nvGraphicFramePr>
            <p:cNvPr id="1742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9320"/>
            <a:ext cx="7378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0" imgW="2540000" imgH="228600" progId="Equation.KSEE3">
                    <p:embed/>
                  </p:oleObj>
                </mc:Choice>
                <mc:Fallback>
                  <p:oleObj name="" r:id="rId10" imgW="2540000" imgH="228600" progId="Equation.KSEE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393" y="9320"/>
                          <a:ext cx="7378" cy="7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1" name="文本框 9"/>
            <p:cNvSpPr txBox="1"/>
            <p:nvPr/>
          </p:nvSpPr>
          <p:spPr>
            <a:xfrm>
              <a:off x="901" y="932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434" name="AutoShape 3"/>
          <p:cNvSpPr/>
          <p:nvPr/>
        </p:nvSpPr>
        <p:spPr>
          <a:xfrm>
            <a:off x="2803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Text Box 5"/>
          <p:cNvSpPr txBox="1"/>
          <p:nvPr/>
        </p:nvSpPr>
        <p:spPr>
          <a:xfrm>
            <a:off x="1997075" y="1038225"/>
            <a:ext cx="43926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1、变送器组成框图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436" name="Group 6"/>
          <p:cNvGrpSpPr/>
          <p:nvPr/>
        </p:nvGrpSpPr>
        <p:grpSpPr>
          <a:xfrm>
            <a:off x="1997075" y="1668463"/>
            <a:ext cx="8458200" cy="4502150"/>
            <a:chOff x="48" y="0"/>
            <a:chExt cx="5328" cy="2837"/>
          </a:xfrm>
        </p:grpSpPr>
        <p:sp>
          <p:nvSpPr>
            <p:cNvPr id="18437" name="Rectangle 7"/>
            <p:cNvSpPr/>
            <p:nvPr/>
          </p:nvSpPr>
          <p:spPr>
            <a:xfrm>
              <a:off x="275" y="1815"/>
              <a:ext cx="75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测量部分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8438" name="Group 8"/>
            <p:cNvGrpSpPr/>
            <p:nvPr/>
          </p:nvGrpSpPr>
          <p:grpSpPr>
            <a:xfrm>
              <a:off x="48" y="0"/>
              <a:ext cx="5328" cy="2544"/>
              <a:chOff x="0" y="0"/>
              <a:chExt cx="5520" cy="2640"/>
            </a:xfrm>
          </p:grpSpPr>
          <p:sp>
            <p:nvSpPr>
              <p:cNvPr id="18439" name="Line 9"/>
              <p:cNvSpPr/>
              <p:nvPr/>
            </p:nvSpPr>
            <p:spPr>
              <a:xfrm>
                <a:off x="960" y="1248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0" name="Text Box 10"/>
              <p:cNvSpPr txBox="1"/>
              <p:nvPr/>
            </p:nvSpPr>
            <p:spPr>
              <a:xfrm>
                <a:off x="384" y="1008"/>
                <a:ext cx="576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感压膜片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1" name="Line 11"/>
              <p:cNvSpPr/>
              <p:nvPr/>
            </p:nvSpPr>
            <p:spPr>
              <a:xfrm>
                <a:off x="48" y="1248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2" name="Text Box 12"/>
              <p:cNvSpPr txBox="1"/>
              <p:nvPr/>
            </p:nvSpPr>
            <p:spPr>
              <a:xfrm>
                <a:off x="1296" y="1008"/>
                <a:ext cx="576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差动电容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3" name="Line 13"/>
              <p:cNvSpPr/>
              <p:nvPr/>
            </p:nvSpPr>
            <p:spPr>
              <a:xfrm>
                <a:off x="1872" y="124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4" name="Text Box 14"/>
              <p:cNvSpPr txBox="1"/>
              <p:nvPr/>
            </p:nvSpPr>
            <p:spPr>
              <a:xfrm>
                <a:off x="2256" y="1008"/>
                <a:ext cx="1008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电容-电流转换电路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5" name="Line 15"/>
              <p:cNvSpPr/>
              <p:nvPr/>
            </p:nvSpPr>
            <p:spPr>
              <a:xfrm>
                <a:off x="3264" y="1248"/>
                <a:ext cx="2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6" name="Oval 16"/>
              <p:cNvSpPr/>
              <p:nvPr/>
            </p:nvSpPr>
            <p:spPr>
              <a:xfrm>
                <a:off x="3504" y="1152"/>
                <a:ext cx="144" cy="144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7" name="Line 17"/>
              <p:cNvSpPr/>
              <p:nvPr/>
            </p:nvSpPr>
            <p:spPr>
              <a:xfrm>
                <a:off x="3552" y="738"/>
                <a:ext cx="0" cy="41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8" name="Line 18"/>
              <p:cNvSpPr/>
              <p:nvPr/>
            </p:nvSpPr>
            <p:spPr>
              <a:xfrm>
                <a:off x="3648" y="1248"/>
                <a:ext cx="2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9" name="Text Box 19"/>
              <p:cNvSpPr txBox="1"/>
              <p:nvPr/>
            </p:nvSpPr>
            <p:spPr>
              <a:xfrm>
                <a:off x="3936" y="1008"/>
                <a:ext cx="1152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放大和输出限制电路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0" name="Text Box 20"/>
              <p:cNvSpPr txBox="1"/>
              <p:nvPr/>
            </p:nvSpPr>
            <p:spPr>
              <a:xfrm>
                <a:off x="3936" y="1982"/>
                <a:ext cx="912" cy="26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反馈电路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1" name="Line 21"/>
              <p:cNvSpPr/>
              <p:nvPr/>
            </p:nvSpPr>
            <p:spPr>
              <a:xfrm>
                <a:off x="5088" y="1248"/>
                <a:ext cx="43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2" name="Line 22"/>
              <p:cNvSpPr/>
              <p:nvPr/>
            </p:nvSpPr>
            <p:spPr>
              <a:xfrm>
                <a:off x="5232" y="1248"/>
                <a:ext cx="0" cy="8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53" name="Line 23"/>
              <p:cNvSpPr/>
              <p:nvPr/>
            </p:nvSpPr>
            <p:spPr>
              <a:xfrm flipH="1">
                <a:off x="4848" y="2112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4" name="Line 24"/>
              <p:cNvSpPr/>
              <p:nvPr/>
            </p:nvSpPr>
            <p:spPr>
              <a:xfrm flipH="1">
                <a:off x="3554" y="2112"/>
                <a:ext cx="46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55" name="Line 25"/>
              <p:cNvSpPr/>
              <p:nvPr/>
            </p:nvSpPr>
            <p:spPr>
              <a:xfrm flipV="1">
                <a:off x="3552" y="1296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6" name="Text Box 27"/>
              <p:cNvSpPr txBox="1"/>
              <p:nvPr/>
            </p:nvSpPr>
            <p:spPr>
              <a:xfrm>
                <a:off x="3264" y="1008"/>
                <a:ext cx="336" cy="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＋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7" name="Text Box 28"/>
              <p:cNvSpPr txBox="1"/>
              <p:nvPr/>
            </p:nvSpPr>
            <p:spPr>
              <a:xfrm>
                <a:off x="3552" y="1344"/>
                <a:ext cx="336" cy="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8" name="Rectangle 30"/>
              <p:cNvSpPr/>
              <p:nvPr/>
            </p:nvSpPr>
            <p:spPr>
              <a:xfrm>
                <a:off x="0" y="0"/>
                <a:ext cx="5520" cy="2640"/>
              </a:xfrm>
              <a:prstGeom prst="rect">
                <a:avLst/>
              </a:prstGeom>
              <a:noFill/>
              <a:ln w="9525" cap="rnd" cmpd="sng">
                <a:solidFill>
                  <a:schemeClr val="tx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9" name="Line 31"/>
              <p:cNvSpPr/>
              <p:nvPr/>
            </p:nvSpPr>
            <p:spPr>
              <a:xfrm>
                <a:off x="2112" y="0"/>
                <a:ext cx="0" cy="264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8460" name="Text Box 37"/>
            <p:cNvSpPr txBox="1"/>
            <p:nvPr/>
          </p:nvSpPr>
          <p:spPr>
            <a:xfrm>
              <a:off x="1364" y="2586"/>
              <a:ext cx="276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-5 变送器组成框图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1" name="Rectangle 38"/>
            <p:cNvSpPr/>
            <p:nvPr/>
          </p:nvSpPr>
          <p:spPr>
            <a:xfrm>
              <a:off x="2271" y="1860"/>
              <a:ext cx="1080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转换放大部分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462" name="Picture 41" descr="b2b_20120121040135273412_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2775" y="155575"/>
            <a:ext cx="1657350" cy="13430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6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2313" y="3233738"/>
          <a:ext cx="43656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241300" imgH="215900" progId="Equation.KSEE3">
                  <p:embed/>
                </p:oleObj>
              </mc:Choice>
              <mc:Fallback>
                <p:oleObj name="" r:id="rId2" imgW="241300" imgH="2159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2313" y="3233738"/>
                        <a:ext cx="436562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4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3450" y="3298825"/>
          <a:ext cx="3905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215900" imgH="177165" progId="Equation.KSEE3">
                  <p:embed/>
                </p:oleObj>
              </mc:Choice>
              <mc:Fallback>
                <p:oleObj name="" r:id="rId4" imgW="215900" imgH="177165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3450" y="3298825"/>
                        <a:ext cx="390525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41850" y="2816225"/>
          <a:ext cx="889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571500" imgH="431800" progId="Equation.KSEE3">
                  <p:embed/>
                </p:oleObj>
              </mc:Choice>
              <mc:Fallback>
                <p:oleObj name="" r:id="rId6" imgW="571500" imgH="4318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1850" y="2816225"/>
                        <a:ext cx="8890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51650" y="3146425"/>
          <a:ext cx="2524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8" imgW="139700" imgH="215900" progId="Equation.KSEE3">
                  <p:embed/>
                </p:oleObj>
              </mc:Choice>
              <mc:Fallback>
                <p:oleObj name="" r:id="rId8" imgW="139700" imgH="2159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51650" y="3146425"/>
                        <a:ext cx="25241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92950" y="4187825"/>
          <a:ext cx="2762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92950" y="4187825"/>
                        <a:ext cx="276225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8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16800" y="3044825"/>
          <a:ext cx="3000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165100" imgH="241300" progId="Equation.KSEE3">
                  <p:embed/>
                </p:oleObj>
              </mc:Choice>
              <mc:Fallback>
                <p:oleObj name="" r:id="rId12" imgW="165100" imgH="2413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16800" y="3044825"/>
                        <a:ext cx="300038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9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890125" y="3287713"/>
          <a:ext cx="30003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90125" y="3287713"/>
                        <a:ext cx="300038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0" name="Text Box 20"/>
          <p:cNvSpPr txBox="1"/>
          <p:nvPr/>
        </p:nvSpPr>
        <p:spPr>
          <a:xfrm>
            <a:off x="6737350" y="2646363"/>
            <a:ext cx="1331913" cy="39878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调零电路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Text Box 4"/>
          <p:cNvSpPr txBox="1"/>
          <p:nvPr/>
        </p:nvSpPr>
        <p:spPr>
          <a:xfrm>
            <a:off x="1992313" y="836613"/>
            <a:ext cx="2895600" cy="5762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just">
              <a:spcBef>
                <a:spcPct val="20000"/>
              </a:spcBef>
              <a:buClr>
                <a:srgbClr val="FFFFCC"/>
              </a:buClr>
              <a:buSzPct val="12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2、测量部件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58" name="Text Box 11"/>
          <p:cNvSpPr txBox="1"/>
          <p:nvPr/>
        </p:nvSpPr>
        <p:spPr>
          <a:xfrm>
            <a:off x="5103813" y="3989388"/>
            <a:ext cx="31924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-6  测量部件结构图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459" name="对象 13326"/>
          <p:cNvGraphicFramePr>
            <a:graphicFrameLocks noChangeAspect="1"/>
          </p:cNvGraphicFramePr>
          <p:nvPr/>
        </p:nvGraphicFramePr>
        <p:xfrm>
          <a:off x="6945313" y="4325938"/>
          <a:ext cx="29591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1828800" imgH="431800" progId="">
                  <p:embed/>
                </p:oleObj>
              </mc:Choice>
              <mc:Fallback>
                <p:oleObj name="" r:id="rId1" imgW="1828800" imgH="431800" progId="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45313" y="4325938"/>
                        <a:ext cx="2959100" cy="700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46550" y="733425"/>
          <a:ext cx="171926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1002665" imgH="431800" progId="Equation.KSEE3">
                  <p:embed/>
                </p:oleObj>
              </mc:Choice>
              <mc:Fallback>
                <p:oleObj name="" r:id="rId3" imgW="1002665" imgH="4318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6550" y="733425"/>
                        <a:ext cx="1719263" cy="741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862138" y="5102225"/>
            <a:ext cx="2773362" cy="735013"/>
            <a:chOff x="462" y="8389"/>
            <a:chExt cx="4722" cy="1332"/>
          </a:xfrm>
        </p:grpSpPr>
        <p:sp>
          <p:nvSpPr>
            <p:cNvPr id="19462" name="Rectangle 12"/>
            <p:cNvSpPr/>
            <p:nvPr/>
          </p:nvSpPr>
          <p:spPr>
            <a:xfrm>
              <a:off x="462" y="8575"/>
              <a:ext cx="1636" cy="8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思考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463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29" y="8389"/>
            <a:ext cx="2855" cy="1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5" imgW="927100" imgH="431800" progId="Equation.KSEE3">
                    <p:embed/>
                  </p:oleObj>
                </mc:Choice>
                <mc:Fallback>
                  <p:oleObj name="" r:id="rId5" imgW="927100" imgH="431800" progId="Equation.KSEE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29" y="8389"/>
                          <a:ext cx="2855" cy="13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13327"/>
          <p:cNvGraphicFramePr>
            <a:graphicFrameLocks noChangeAspect="1"/>
          </p:cNvGraphicFramePr>
          <p:nvPr/>
        </p:nvGraphicFramePr>
        <p:xfrm>
          <a:off x="5784850" y="5080000"/>
          <a:ext cx="38782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7" imgW="2146300" imgH="431800" progId="">
                  <p:embed/>
                </p:oleObj>
              </mc:Choice>
              <mc:Fallback>
                <p:oleObj name="" r:id="rId7" imgW="2146300" imgH="431800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84850" y="5080000"/>
                        <a:ext cx="3878263" cy="77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5" name="组合 16"/>
          <p:cNvGrpSpPr/>
          <p:nvPr/>
        </p:nvGrpSpPr>
        <p:grpSpPr>
          <a:xfrm>
            <a:off x="6311900" y="1089025"/>
            <a:ext cx="3941763" cy="2900363"/>
            <a:chOff x="7206" y="1393"/>
            <a:chExt cx="7048" cy="5160"/>
          </a:xfrm>
        </p:grpSpPr>
        <p:graphicFrame>
          <p:nvGraphicFramePr>
            <p:cNvPr id="19466" name="对象 13324"/>
            <p:cNvGraphicFramePr>
              <a:graphicFrameLocks noChangeAspect="1"/>
            </p:cNvGraphicFramePr>
            <p:nvPr/>
          </p:nvGraphicFramePr>
          <p:xfrm>
            <a:off x="11114" y="5217"/>
            <a:ext cx="2515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9" imgW="732790" imgH="231140" progId="">
                    <p:embed/>
                  </p:oleObj>
                </mc:Choice>
                <mc:Fallback>
                  <p:oleObj name="" r:id="rId9" imgW="732790" imgH="231140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114" y="5217"/>
                          <a:ext cx="2515" cy="7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7" name="对象 2"/>
            <p:cNvGraphicFramePr/>
            <p:nvPr/>
          </p:nvGraphicFramePr>
          <p:xfrm>
            <a:off x="7206" y="1393"/>
            <a:ext cx="7049" cy="5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" r:id="rId11" imgW="5324475" imgH="3790950" progId="Paint.Picture">
                    <p:embed/>
                  </p:oleObj>
                </mc:Choice>
                <mc:Fallback>
                  <p:oleObj name="" r:id="rId11" imgW="5324475" imgH="3790950" progId="Paint.Picture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06" y="1393"/>
                          <a:ext cx="7049" cy="51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8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35" y="5216"/>
            <a:ext cx="579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13" imgW="203200" imgH="215900" progId="Equation.KSEE3">
                    <p:embed/>
                  </p:oleObj>
                </mc:Choice>
                <mc:Fallback>
                  <p:oleObj name="" r:id="rId13" imgW="203200" imgH="215900" progId="Equation.KSEE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935" y="5216"/>
                          <a:ext cx="579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9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90" y="4964"/>
            <a:ext cx="616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5" imgW="215900" imgH="215900" progId="Equation.KSEE3">
                    <p:embed/>
                  </p:oleObj>
                </mc:Choice>
                <mc:Fallback>
                  <p:oleObj name="" r:id="rId15" imgW="215900" imgH="215900" progId="Equation.KSEE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590" y="4964"/>
                          <a:ext cx="616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连接符 7"/>
            <p:cNvCxnSpPr>
              <a:stCxn id="19468" idx="0"/>
            </p:cNvCxnSpPr>
            <p:nvPr/>
          </p:nvCxnSpPr>
          <p:spPr>
            <a:xfrm flipV="1">
              <a:off x="10225" y="3585"/>
              <a:ext cx="37" cy="1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19468" idx="0"/>
            </p:cNvCxnSpPr>
            <p:nvPr/>
          </p:nvCxnSpPr>
          <p:spPr>
            <a:xfrm flipH="1" flipV="1">
              <a:off x="10489" y="3585"/>
              <a:ext cx="391" cy="1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9468" idx="0"/>
            </p:cNvCxnSpPr>
            <p:nvPr/>
          </p:nvCxnSpPr>
          <p:spPr>
            <a:xfrm flipH="1" flipV="1">
              <a:off x="10375" y="2111"/>
              <a:ext cx="2" cy="28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7"/>
          <p:cNvSpPr txBox="1"/>
          <p:nvPr/>
        </p:nvSpPr>
        <p:spPr>
          <a:xfrm>
            <a:off x="1819275" y="5962650"/>
            <a:ext cx="29908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隔离膜片和硅油的作用。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572125" y="5962650"/>
            <a:ext cx="46831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隔离膜片：防腐蚀  硅油：准确传递压力。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475" name="图片 15"/>
          <p:cNvPicPr>
            <a:picLocks noChangeAspect="1"/>
          </p:cNvPicPr>
          <p:nvPr/>
        </p:nvPicPr>
        <p:blipFill>
          <a:blip r:embed="rId17"/>
          <a:srcRect l="29390" t="17812" r="23558" b="15340"/>
          <a:stretch>
            <a:fillRect/>
          </a:stretch>
        </p:blipFill>
        <p:spPr>
          <a:xfrm rot="-5400000">
            <a:off x="3165475" y="1370013"/>
            <a:ext cx="2535238" cy="270351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7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54400" y="4476750"/>
          <a:ext cx="12874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8" imgW="711200" imgH="215900" progId="Equation.KSEE3">
                  <p:embed/>
                </p:oleObj>
              </mc:Choice>
              <mc:Fallback>
                <p:oleObj name="" r:id="rId18" imgW="711200" imgH="2159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54400" y="4476750"/>
                        <a:ext cx="128746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文本框 21"/>
          <p:cNvSpPr txBox="1"/>
          <p:nvPr/>
        </p:nvSpPr>
        <p:spPr>
          <a:xfrm>
            <a:off x="2100263" y="4476750"/>
            <a:ext cx="13541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测量膜片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78" name="文本框 22"/>
          <p:cNvSpPr txBox="1"/>
          <p:nvPr/>
        </p:nvSpPr>
        <p:spPr>
          <a:xfrm>
            <a:off x="5367338" y="4468813"/>
            <a:ext cx="15779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差动电容器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9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480" name="AutoShape 3"/>
          <p:cNvSpPr/>
          <p:nvPr/>
        </p:nvSpPr>
        <p:spPr>
          <a:xfrm>
            <a:off x="2803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1"/>
      <p:bldP spid="13" grpId="2"/>
      <p:bldP spid="1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ext Box 29"/>
          <p:cNvSpPr txBox="1"/>
          <p:nvPr/>
        </p:nvSpPr>
        <p:spPr>
          <a:xfrm>
            <a:off x="1847850" y="5661025"/>
            <a:ext cx="29464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推导整机表达式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Rectangle 32"/>
          <p:cNvSpPr/>
          <p:nvPr/>
        </p:nvSpPr>
        <p:spPr>
          <a:xfrm>
            <a:off x="1992313" y="742950"/>
            <a:ext cx="4427537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just">
              <a:spcBef>
                <a:spcPct val="20000"/>
              </a:spcBef>
              <a:buClr>
                <a:srgbClr val="FFFFCC"/>
              </a:buClr>
              <a:buSzPct val="120000"/>
              <a:buFont typeface="Wingdings" panose="05000000000000000000" pitchFamily="2" charset="2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、信号转换放大电路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62488" y="5486400"/>
            <a:ext cx="5546725" cy="809625"/>
            <a:chOff x="5021" y="8575"/>
            <a:chExt cx="9308" cy="1666"/>
          </a:xfrm>
        </p:grpSpPr>
        <p:graphicFrame>
          <p:nvGraphicFramePr>
            <p:cNvPr id="20484" name="对象 15386"/>
            <p:cNvGraphicFramePr>
              <a:graphicFrameLocks noChangeAspect="1"/>
            </p:cNvGraphicFramePr>
            <p:nvPr/>
          </p:nvGraphicFramePr>
          <p:xfrm>
            <a:off x="5021" y="8575"/>
            <a:ext cx="6919" cy="1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1" imgW="1841500" imgH="444500" progId="">
                    <p:embed/>
                  </p:oleObj>
                </mc:Choice>
                <mc:Fallback>
                  <p:oleObj name="" r:id="rId1" imgW="1841500" imgH="444500" progId="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021" y="8575"/>
                          <a:ext cx="6919" cy="16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5" name="对象 15392"/>
            <p:cNvGraphicFramePr>
              <a:graphicFrameLocks noChangeAspect="1"/>
            </p:cNvGraphicFramePr>
            <p:nvPr/>
          </p:nvGraphicFramePr>
          <p:xfrm>
            <a:off x="12189" y="9028"/>
            <a:ext cx="2140" cy="9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3" imgW="551815" imgH="243840" progId="Equations">
                    <p:embed/>
                  </p:oleObj>
                </mc:Choice>
                <mc:Fallback>
                  <p:oleObj name="" r:id="rId3" imgW="551815" imgH="243840" progId="Equations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189" y="9028"/>
                          <a:ext cx="2140" cy="9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6" name="组合 2"/>
          <p:cNvGrpSpPr/>
          <p:nvPr/>
        </p:nvGrpSpPr>
        <p:grpSpPr>
          <a:xfrm>
            <a:off x="1843088" y="1412240"/>
            <a:ext cx="8534400" cy="4036378"/>
            <a:chOff x="503" y="2224"/>
            <a:chExt cx="13440" cy="6357"/>
          </a:xfrm>
        </p:grpSpPr>
        <p:grpSp>
          <p:nvGrpSpPr>
            <p:cNvPr id="20487" name="Group 6"/>
            <p:cNvGrpSpPr/>
            <p:nvPr/>
          </p:nvGrpSpPr>
          <p:grpSpPr>
            <a:xfrm>
              <a:off x="503" y="2224"/>
              <a:ext cx="13440" cy="6357"/>
              <a:chOff x="0" y="0"/>
              <a:chExt cx="5376" cy="2544"/>
            </a:xfrm>
          </p:grpSpPr>
          <p:sp>
            <p:nvSpPr>
              <p:cNvPr id="20488" name="Rectangle 7"/>
              <p:cNvSpPr/>
              <p:nvPr/>
            </p:nvSpPr>
            <p:spPr>
              <a:xfrm>
                <a:off x="275" y="1815"/>
                <a:ext cx="758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测量部分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20489" name="Group 8"/>
              <p:cNvGrpSpPr/>
              <p:nvPr/>
            </p:nvGrpSpPr>
            <p:grpSpPr>
              <a:xfrm>
                <a:off x="48" y="0"/>
                <a:ext cx="5328" cy="2544"/>
                <a:chOff x="0" y="0"/>
                <a:chExt cx="5520" cy="2640"/>
              </a:xfrm>
            </p:grpSpPr>
            <p:sp>
              <p:nvSpPr>
                <p:cNvPr id="20490" name="Line 9"/>
                <p:cNvSpPr/>
                <p:nvPr/>
              </p:nvSpPr>
              <p:spPr>
                <a:xfrm>
                  <a:off x="960" y="1248"/>
                  <a:ext cx="3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1" name="Text Box 10"/>
                <p:cNvSpPr txBox="1"/>
                <p:nvPr/>
              </p:nvSpPr>
              <p:spPr>
                <a:xfrm>
                  <a:off x="385" y="1009"/>
                  <a:ext cx="561" cy="6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感压膜片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2" name="Line 11"/>
                <p:cNvSpPr/>
                <p:nvPr/>
              </p:nvSpPr>
              <p:spPr>
                <a:xfrm>
                  <a:off x="48" y="1248"/>
                  <a:ext cx="3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3" name="Text Box 12"/>
                <p:cNvSpPr txBox="1"/>
                <p:nvPr/>
              </p:nvSpPr>
              <p:spPr>
                <a:xfrm>
                  <a:off x="1296" y="1008"/>
                  <a:ext cx="576" cy="6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差动电容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4" name="Line 13"/>
                <p:cNvSpPr/>
                <p:nvPr/>
              </p:nvSpPr>
              <p:spPr>
                <a:xfrm>
                  <a:off x="1872" y="1248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5" name="Text Box 14"/>
                <p:cNvSpPr txBox="1"/>
                <p:nvPr/>
              </p:nvSpPr>
              <p:spPr>
                <a:xfrm>
                  <a:off x="2256" y="1008"/>
                  <a:ext cx="1008" cy="46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电容-电流转换电路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6" name="Line 15"/>
                <p:cNvSpPr/>
                <p:nvPr/>
              </p:nvSpPr>
              <p:spPr>
                <a:xfrm>
                  <a:off x="3264" y="1248"/>
                  <a:ext cx="24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7" name="Oval 16"/>
                <p:cNvSpPr/>
                <p:nvPr/>
              </p:nvSpPr>
              <p:spPr>
                <a:xfrm>
                  <a:off x="3504" y="1152"/>
                  <a:ext cx="144" cy="144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8" name="Line 17"/>
                <p:cNvSpPr/>
                <p:nvPr/>
              </p:nvSpPr>
              <p:spPr>
                <a:xfrm>
                  <a:off x="3552" y="864"/>
                  <a:ext cx="0" cy="28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9" name="Line 18"/>
                <p:cNvSpPr/>
                <p:nvPr/>
              </p:nvSpPr>
              <p:spPr>
                <a:xfrm>
                  <a:off x="3648" y="12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0" name="Text Box 19"/>
                <p:cNvSpPr txBox="1"/>
                <p:nvPr/>
              </p:nvSpPr>
              <p:spPr>
                <a:xfrm>
                  <a:off x="3936" y="1008"/>
                  <a:ext cx="1152" cy="50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放大和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V/I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变换电路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1" name="Text Box 20"/>
                <p:cNvSpPr txBox="1"/>
                <p:nvPr/>
              </p:nvSpPr>
              <p:spPr>
                <a:xfrm>
                  <a:off x="4176" y="1872"/>
                  <a:ext cx="672" cy="46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反馈电路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2" name="Line 21"/>
                <p:cNvSpPr/>
                <p:nvPr/>
              </p:nvSpPr>
              <p:spPr>
                <a:xfrm>
                  <a:off x="5088" y="1248"/>
                  <a:ext cx="43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3" name="Line 22"/>
                <p:cNvSpPr/>
                <p:nvPr/>
              </p:nvSpPr>
              <p:spPr>
                <a:xfrm>
                  <a:off x="5232" y="1248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504" name="Line 23"/>
                <p:cNvSpPr/>
                <p:nvPr/>
              </p:nvSpPr>
              <p:spPr>
                <a:xfrm flipH="1">
                  <a:off x="4848" y="2112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5" name="Line 24"/>
                <p:cNvSpPr/>
                <p:nvPr/>
              </p:nvSpPr>
              <p:spPr>
                <a:xfrm flipH="1">
                  <a:off x="3552" y="2160"/>
                  <a:ext cx="62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506" name="Line 25"/>
                <p:cNvSpPr/>
                <p:nvPr/>
              </p:nvSpPr>
              <p:spPr>
                <a:xfrm flipV="1">
                  <a:off x="3552" y="1296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7" name="Text Box 26"/>
                <p:cNvSpPr txBox="1"/>
                <p:nvPr/>
              </p:nvSpPr>
              <p:spPr>
                <a:xfrm>
                  <a:off x="3120" y="288"/>
                  <a:ext cx="1584" cy="3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调零、迁移信号</a:t>
                  </a:r>
                  <a:endPara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8" name="Text Box 27"/>
                <p:cNvSpPr txBox="1"/>
                <p:nvPr/>
              </p:nvSpPr>
              <p:spPr>
                <a:xfrm>
                  <a:off x="3264" y="1008"/>
                  <a:ext cx="336" cy="2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＋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9" name="Text Box 28"/>
                <p:cNvSpPr txBox="1"/>
                <p:nvPr/>
              </p:nvSpPr>
              <p:spPr>
                <a:xfrm>
                  <a:off x="3552" y="1344"/>
                  <a:ext cx="336" cy="2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－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0" name="Text Box 29"/>
                <p:cNvSpPr txBox="1"/>
                <p:nvPr/>
              </p:nvSpPr>
              <p:spPr>
                <a:xfrm>
                  <a:off x="3216" y="1632"/>
                  <a:ext cx="1056" cy="3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zh-CN" altLang="en-US" sz="1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反馈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zh-CN" altLang="en-US" sz="1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信号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1" name="Rectangle 30"/>
                <p:cNvSpPr/>
                <p:nvPr/>
              </p:nvSpPr>
              <p:spPr>
                <a:xfrm>
                  <a:off x="0" y="0"/>
                  <a:ext cx="5520" cy="2640"/>
                </a:xfrm>
                <a:prstGeom prst="rect">
                  <a:avLst/>
                </a:prstGeom>
                <a:noFill/>
                <a:ln w="9525" cap="rnd" cmpd="sng">
                  <a:solidFill>
                    <a:schemeClr val="tx1"/>
                  </a:solidFill>
                  <a:prstDash val="sysDot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2" name="Line 31"/>
                <p:cNvSpPr/>
                <p:nvPr/>
              </p:nvSpPr>
              <p:spPr>
                <a:xfrm>
                  <a:off x="2112" y="0"/>
                  <a:ext cx="0" cy="2640"/>
                </a:xfrm>
                <a:prstGeom prst="line">
                  <a:avLst/>
                </a:prstGeom>
                <a:ln w="9525" cap="rnd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20513" name="对象 12319"/>
              <p:cNvGraphicFramePr>
                <a:graphicFrameLocks noChangeAspect="1"/>
              </p:cNvGraphicFramePr>
              <p:nvPr/>
            </p:nvGraphicFramePr>
            <p:xfrm>
              <a:off x="0" y="678"/>
              <a:ext cx="288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" name="" r:id="rId5" imgW="250190" imgH="236855" progId="">
                      <p:embed/>
                    </p:oleObj>
                  </mc:Choice>
                  <mc:Fallback>
                    <p:oleObj name="" r:id="rId5" imgW="250190" imgH="236855" progId="">
                      <p:embed/>
                      <p:pic>
                        <p:nvPicPr>
                          <p:cNvPr id="0" name="图片 311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0" y="678"/>
                            <a:ext cx="288" cy="273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4" name="对象 12320"/>
              <p:cNvGraphicFramePr>
                <a:graphicFrameLocks noChangeAspect="1"/>
              </p:cNvGraphicFramePr>
              <p:nvPr/>
            </p:nvGraphicFramePr>
            <p:xfrm>
              <a:off x="921" y="665"/>
              <a:ext cx="318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" r:id="rId7" imgW="236855" imgH="184150" progId="">
                      <p:embed/>
                    </p:oleObj>
                  </mc:Choice>
                  <mc:Fallback>
                    <p:oleObj name="" r:id="rId7" imgW="236855" imgH="184150" progId="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921" y="665"/>
                            <a:ext cx="318" cy="247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5" name="对象 12321"/>
              <p:cNvGraphicFramePr>
                <a:graphicFrameLocks noChangeAspect="1"/>
              </p:cNvGraphicFramePr>
              <p:nvPr/>
            </p:nvGraphicFramePr>
            <p:xfrm>
              <a:off x="1776" y="486"/>
              <a:ext cx="576" cy="4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" name="" r:id="rId9" imgW="578485" imgH="436880" progId="">
                      <p:embed/>
                    </p:oleObj>
                  </mc:Choice>
                  <mc:Fallback>
                    <p:oleObj name="" r:id="rId9" imgW="578485" imgH="436880" progId="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776" y="486"/>
                            <a:ext cx="576" cy="435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6" name="对象 12322"/>
              <p:cNvGraphicFramePr>
                <a:graphicFrameLocks noChangeAspect="1"/>
              </p:cNvGraphicFramePr>
              <p:nvPr/>
            </p:nvGraphicFramePr>
            <p:xfrm>
              <a:off x="3000" y="545"/>
              <a:ext cx="194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5" name="" r:id="rId11" imgW="144780" imgH="237490" progId="">
                      <p:embed/>
                    </p:oleObj>
                  </mc:Choice>
                  <mc:Fallback>
                    <p:oleObj name="" r:id="rId11" imgW="144780" imgH="237490" progId="">
                      <p:embed/>
                      <p:pic>
                        <p:nvPicPr>
                          <p:cNvPr id="0" name="图片 311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000" y="545"/>
                            <a:ext cx="194" cy="318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7" name="对象 12323"/>
              <p:cNvGraphicFramePr>
                <a:graphicFrameLocks noChangeAspect="1"/>
              </p:cNvGraphicFramePr>
              <p:nvPr/>
            </p:nvGraphicFramePr>
            <p:xfrm>
              <a:off x="5136" y="774"/>
              <a:ext cx="212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" name="" r:id="rId13" imgW="158115" imgH="236855" progId="">
                      <p:embed/>
                    </p:oleObj>
                  </mc:Choice>
                  <mc:Fallback>
                    <p:oleObj name="" r:id="rId13" imgW="158115" imgH="236855" progId="">
                      <p:embed/>
                      <p:pic>
                        <p:nvPicPr>
                          <p:cNvPr id="0" name="图片 3112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136" y="774"/>
                            <a:ext cx="212" cy="318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18" name="Rectangle 38"/>
              <p:cNvSpPr/>
              <p:nvPr/>
            </p:nvSpPr>
            <p:spPr>
              <a:xfrm>
                <a:off x="2271" y="1860"/>
                <a:ext cx="1080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转换放大部分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0519" name="对象 12326"/>
              <p:cNvGraphicFramePr>
                <a:graphicFrameLocks noChangeAspect="1"/>
              </p:cNvGraphicFramePr>
              <p:nvPr/>
            </p:nvGraphicFramePr>
            <p:xfrm>
              <a:off x="3561" y="527"/>
              <a:ext cx="21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" name="" r:id="rId15" imgW="158115" imgH="250190" progId="">
                      <p:embed/>
                    </p:oleObj>
                  </mc:Choice>
                  <mc:Fallback>
                    <p:oleObj name="" r:id="rId15" imgW="158115" imgH="250190" progId="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561" y="527"/>
                            <a:ext cx="212" cy="336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0" name="对象 12327"/>
              <p:cNvGraphicFramePr>
                <a:graphicFrameLocks noChangeAspect="1"/>
              </p:cNvGraphicFramePr>
              <p:nvPr/>
            </p:nvGraphicFramePr>
            <p:xfrm>
              <a:off x="3206" y="1361"/>
              <a:ext cx="24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17" imgW="184150" imgH="250190" progId="">
                      <p:embed/>
                    </p:oleObj>
                  </mc:Choice>
                  <mc:Fallback>
                    <p:oleObj name="" r:id="rId17" imgW="184150" imgH="250190" progId="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206" y="1361"/>
                            <a:ext cx="247" cy="336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521" name="文本框 1"/>
            <p:cNvSpPr txBox="1"/>
            <p:nvPr/>
          </p:nvSpPr>
          <p:spPr>
            <a:xfrm>
              <a:off x="11623" y="7101"/>
              <a:ext cx="63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β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22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523" name="AutoShape 3"/>
          <p:cNvSpPr/>
          <p:nvPr/>
        </p:nvSpPr>
        <p:spPr>
          <a:xfrm>
            <a:off x="2803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Text Box 4"/>
          <p:cNvSpPr txBox="1"/>
          <p:nvPr/>
        </p:nvSpPr>
        <p:spPr>
          <a:xfrm>
            <a:off x="738188" y="930275"/>
            <a:ext cx="71294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、信号转换电路（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电容－电流转换电路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506" name="对象 17412"/>
          <p:cNvGraphicFramePr>
            <a:graphicFrameLocks noChangeAspect="1"/>
          </p:cNvGraphicFramePr>
          <p:nvPr/>
        </p:nvGraphicFramePr>
        <p:xfrm>
          <a:off x="3275330" y="1430020"/>
          <a:ext cx="4326255" cy="807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2311400" imgH="431800" progId="">
                  <p:embed/>
                </p:oleObj>
              </mc:Choice>
              <mc:Fallback>
                <p:oleObj name="" r:id="rId1" imgW="2311400" imgH="431800" progId="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5330" y="1430020"/>
                        <a:ext cx="4326255" cy="807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6"/>
          <p:cNvSpPr/>
          <p:nvPr/>
        </p:nvSpPr>
        <p:spPr>
          <a:xfrm>
            <a:off x="755650" y="1628775"/>
            <a:ext cx="15767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）功能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Rectangle 7"/>
          <p:cNvSpPr/>
          <p:nvPr/>
        </p:nvSpPr>
        <p:spPr>
          <a:xfrm>
            <a:off x="719455" y="2259013"/>
            <a:ext cx="30607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）转换过程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09" name="对象 17415"/>
          <p:cNvGraphicFramePr>
            <a:graphicFrameLocks noChangeAspect="1"/>
          </p:cNvGraphicFramePr>
          <p:nvPr/>
        </p:nvGraphicFramePr>
        <p:xfrm>
          <a:off x="4215130" y="2647950"/>
          <a:ext cx="167195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822325" imgH="398145" progId="">
                  <p:embed/>
                </p:oleObj>
              </mc:Choice>
              <mc:Fallback>
                <p:oleObj name="" r:id="rId3" imgW="822325" imgH="398145" progId="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5130" y="2647950"/>
                        <a:ext cx="1671955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对象 17416"/>
          <p:cNvGraphicFramePr>
            <a:graphicFrameLocks noChangeAspect="1"/>
          </p:cNvGraphicFramePr>
          <p:nvPr/>
        </p:nvGraphicFramePr>
        <p:xfrm>
          <a:off x="6375400" y="2647950"/>
          <a:ext cx="18542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848360" imgH="398145" progId="">
                  <p:embed/>
                </p:oleObj>
              </mc:Choice>
              <mc:Fallback>
                <p:oleObj name="" r:id="rId5" imgW="848360" imgH="398145" progId="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5400" y="2647950"/>
                        <a:ext cx="1854200" cy="871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0"/>
          <p:cNvSpPr txBox="1"/>
          <p:nvPr/>
        </p:nvSpPr>
        <p:spPr>
          <a:xfrm>
            <a:off x="890588" y="2863850"/>
            <a:ext cx="15843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① 调制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12" name="组合 2"/>
          <p:cNvGrpSpPr/>
          <p:nvPr/>
        </p:nvGrpSpPr>
        <p:grpSpPr>
          <a:xfrm>
            <a:off x="1073150" y="3519805"/>
            <a:ext cx="6794500" cy="1377641"/>
            <a:chOff x="1867" y="5627"/>
            <a:chExt cx="10699" cy="2169"/>
          </a:xfrm>
        </p:grpSpPr>
        <p:grpSp>
          <p:nvGrpSpPr>
            <p:cNvPr id="21513" name="Group 11"/>
            <p:cNvGrpSpPr/>
            <p:nvPr/>
          </p:nvGrpSpPr>
          <p:grpSpPr>
            <a:xfrm>
              <a:off x="1867" y="5627"/>
              <a:ext cx="10699" cy="2169"/>
              <a:chOff x="677" y="0"/>
              <a:chExt cx="10699" cy="2169"/>
            </a:xfrm>
          </p:grpSpPr>
          <p:sp>
            <p:nvSpPr>
              <p:cNvPr id="21514" name="Text Box 12"/>
              <p:cNvSpPr txBox="1"/>
              <p:nvPr/>
            </p:nvSpPr>
            <p:spPr>
              <a:xfrm>
                <a:off x="677" y="414"/>
                <a:ext cx="2386" cy="62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自激振荡器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5" name="Text Box 13"/>
              <p:cNvSpPr txBox="1"/>
              <p:nvPr/>
            </p:nvSpPr>
            <p:spPr>
              <a:xfrm>
                <a:off x="3968" y="1541"/>
                <a:ext cx="2382" cy="62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解调器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16" name="Group 21"/>
              <p:cNvGrpSpPr/>
              <p:nvPr/>
            </p:nvGrpSpPr>
            <p:grpSpPr>
              <a:xfrm>
                <a:off x="4138" y="0"/>
                <a:ext cx="2044" cy="1541"/>
                <a:chOff x="0" y="0"/>
                <a:chExt cx="576" cy="672"/>
              </a:xfrm>
            </p:grpSpPr>
            <p:sp>
              <p:nvSpPr>
                <p:cNvPr id="21517" name="Text Box 22"/>
                <p:cNvSpPr txBox="1"/>
                <p:nvPr/>
              </p:nvSpPr>
              <p:spPr>
                <a:xfrm>
                  <a:off x="0" y="0"/>
                  <a:ext cx="336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i1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18" name="Text Box 23"/>
                <p:cNvSpPr txBox="1"/>
                <p:nvPr/>
              </p:nvSpPr>
              <p:spPr>
                <a:xfrm>
                  <a:off x="240" y="0"/>
                  <a:ext cx="336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i2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1519" name="Group 24"/>
                <p:cNvGrpSpPr/>
                <p:nvPr/>
              </p:nvGrpSpPr>
              <p:grpSpPr>
                <a:xfrm>
                  <a:off x="96" y="192"/>
                  <a:ext cx="384" cy="480"/>
                  <a:chOff x="0" y="0"/>
                  <a:chExt cx="384" cy="480"/>
                </a:xfrm>
              </p:grpSpPr>
              <p:sp>
                <p:nvSpPr>
                  <p:cNvPr id="21520" name="未知"/>
                  <p:cNvSpPr/>
                  <p:nvPr/>
                </p:nvSpPr>
                <p:spPr>
                  <a:xfrm>
                    <a:off x="0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1" name="Line 26"/>
                  <p:cNvSpPr/>
                  <p:nvPr/>
                </p:nvSpPr>
                <p:spPr>
                  <a:xfrm>
                    <a:off x="96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2" name="Line 27"/>
                  <p:cNvSpPr/>
                  <p:nvPr/>
                </p:nvSpPr>
                <p:spPr>
                  <a:xfrm>
                    <a:off x="192" y="48"/>
                    <a:ext cx="0" cy="43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3" name="未知"/>
                  <p:cNvSpPr/>
                  <p:nvPr/>
                </p:nvSpPr>
                <p:spPr>
                  <a:xfrm flipH="1">
                    <a:off x="288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4" name="Line 29"/>
                  <p:cNvSpPr/>
                  <p:nvPr/>
                </p:nvSpPr>
                <p:spPr>
                  <a:xfrm>
                    <a:off x="288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21525" name="Text Box 40"/>
              <p:cNvSpPr txBox="1"/>
              <p:nvPr/>
            </p:nvSpPr>
            <p:spPr>
              <a:xfrm>
                <a:off x="6017" y="1024"/>
                <a:ext cx="30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差动信号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26" name="Line 42"/>
              <p:cNvSpPr/>
              <p:nvPr/>
            </p:nvSpPr>
            <p:spPr>
              <a:xfrm>
                <a:off x="6382" y="1824"/>
                <a:ext cx="3033" cy="1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27" name="对象 17450"/>
              <p:cNvGraphicFramePr>
                <a:graphicFrameLocks noChangeAspect="1"/>
              </p:cNvGraphicFramePr>
              <p:nvPr/>
            </p:nvGraphicFramePr>
            <p:xfrm>
              <a:off x="8598" y="991"/>
              <a:ext cx="2778" cy="6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7" imgW="668655" imgH="231140" progId="">
                      <p:embed/>
                    </p:oleObj>
                  </mc:Choice>
                  <mc:Fallback>
                    <p:oleObj name="" r:id="rId7" imgW="668655" imgH="231140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598" y="991"/>
                            <a:ext cx="2778" cy="67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8" name="对象 17451"/>
              <p:cNvGraphicFramePr>
                <a:graphicFrameLocks noChangeAspect="1"/>
              </p:cNvGraphicFramePr>
              <p:nvPr/>
            </p:nvGraphicFramePr>
            <p:xfrm>
              <a:off x="4662" y="811"/>
              <a:ext cx="1355" cy="8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9" imgW="263525" imgH="236855" progId="">
                      <p:embed/>
                    </p:oleObj>
                  </mc:Choice>
                  <mc:Fallback>
                    <p:oleObj name="" r:id="rId9" imgW="263525" imgH="236855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662" y="811"/>
                            <a:ext cx="1355" cy="8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9" name="Line 49"/>
              <p:cNvSpPr/>
              <p:nvPr/>
            </p:nvSpPr>
            <p:spPr>
              <a:xfrm>
                <a:off x="3061" y="711"/>
                <a:ext cx="3568" cy="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30" name="对象 17456"/>
              <p:cNvGraphicFramePr>
                <a:graphicFrameLocks noChangeAspect="1"/>
              </p:cNvGraphicFramePr>
              <p:nvPr/>
            </p:nvGraphicFramePr>
            <p:xfrm>
              <a:off x="6382" y="203"/>
              <a:ext cx="665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11" imgW="131445" imgH="145415" progId="">
                      <p:embed/>
                    </p:oleObj>
                  </mc:Choice>
                  <mc:Fallback>
                    <p:oleObj name="" r:id="rId11" imgW="131445" imgH="145415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382" y="203"/>
                            <a:ext cx="665" cy="5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31" name="文本框 1"/>
            <p:cNvSpPr txBox="1"/>
            <p:nvPr/>
          </p:nvSpPr>
          <p:spPr>
            <a:xfrm>
              <a:off x="7995" y="5740"/>
              <a:ext cx="193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调制电压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32" name="Text Box 2"/>
          <p:cNvSpPr txBox="1"/>
          <p:nvPr/>
        </p:nvSpPr>
        <p:spPr>
          <a:xfrm>
            <a:off x="1008063" y="5023803"/>
            <a:ext cx="17764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②  解调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3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8893" y="5178108"/>
          <a:ext cx="60213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3" imgW="3327400" imgH="419100" progId="Equation.KSEE3">
                  <p:embed/>
                </p:oleObj>
              </mc:Choice>
              <mc:Fallback>
                <p:oleObj name="" r:id="rId13" imgW="3327400" imgH="419100" progId="Equation.KSEE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68893" y="5178108"/>
                        <a:ext cx="6021387" cy="712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4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1535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253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9210" y="5890895"/>
          <a:ext cx="648176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5" imgW="3162300" imgH="419100" progId="Equation.KSEE3">
                  <p:embed/>
                </p:oleObj>
              </mc:Choice>
              <mc:Fallback>
                <p:oleObj name="" r:id="rId15" imgW="3162300" imgH="419100" progId="Equation.KSEE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69210" y="5890895"/>
                        <a:ext cx="6481763" cy="808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Text Box 2"/>
          <p:cNvSpPr txBox="1"/>
          <p:nvPr/>
        </p:nvSpPr>
        <p:spPr>
          <a:xfrm>
            <a:off x="1991360" y="926148"/>
            <a:ext cx="3313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③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差动输出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55190" y="1560195"/>
          <a:ext cx="7186930" cy="937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3441700" imgH="431800" progId="Equation.KSEE3">
                  <p:embed/>
                </p:oleObj>
              </mc:Choice>
              <mc:Fallback>
                <p:oleObj name="" r:id="rId1" imgW="3441700" imgH="431800" progId="Equation.KSEE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55190" y="1560195"/>
                        <a:ext cx="7186930" cy="937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533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12" name="组合 2"/>
          <p:cNvGrpSpPr/>
          <p:nvPr/>
        </p:nvGrpSpPr>
        <p:grpSpPr>
          <a:xfrm>
            <a:off x="1931670" y="3964940"/>
            <a:ext cx="7159625" cy="1636996"/>
            <a:chOff x="1867" y="5627"/>
            <a:chExt cx="10699" cy="2037"/>
          </a:xfrm>
        </p:grpSpPr>
        <p:grpSp>
          <p:nvGrpSpPr>
            <p:cNvPr id="21513" name="Group 11"/>
            <p:cNvGrpSpPr/>
            <p:nvPr/>
          </p:nvGrpSpPr>
          <p:grpSpPr>
            <a:xfrm>
              <a:off x="1867" y="5627"/>
              <a:ext cx="10699" cy="2037"/>
              <a:chOff x="677" y="0"/>
              <a:chExt cx="10699" cy="2037"/>
            </a:xfrm>
          </p:grpSpPr>
          <p:sp>
            <p:nvSpPr>
              <p:cNvPr id="21514" name="Text Box 12"/>
              <p:cNvSpPr txBox="1"/>
              <p:nvPr/>
            </p:nvSpPr>
            <p:spPr>
              <a:xfrm>
                <a:off x="677" y="414"/>
                <a:ext cx="2386" cy="49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自激振荡器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5" name="Text Box 13"/>
              <p:cNvSpPr txBox="1"/>
              <p:nvPr/>
            </p:nvSpPr>
            <p:spPr>
              <a:xfrm>
                <a:off x="3968" y="1541"/>
                <a:ext cx="2382" cy="49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解调器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16" name="Group 21"/>
              <p:cNvGrpSpPr/>
              <p:nvPr/>
            </p:nvGrpSpPr>
            <p:grpSpPr>
              <a:xfrm>
                <a:off x="4138" y="0"/>
                <a:ext cx="2044" cy="1541"/>
                <a:chOff x="0" y="0"/>
                <a:chExt cx="576" cy="672"/>
              </a:xfrm>
            </p:grpSpPr>
            <p:sp>
              <p:nvSpPr>
                <p:cNvPr id="21517" name="Text Box 22"/>
                <p:cNvSpPr txBox="1"/>
                <p:nvPr/>
              </p:nvSpPr>
              <p:spPr>
                <a:xfrm>
                  <a:off x="0" y="0"/>
                  <a:ext cx="336" cy="1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i1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18" name="Text Box 23"/>
                <p:cNvSpPr txBox="1"/>
                <p:nvPr/>
              </p:nvSpPr>
              <p:spPr>
                <a:xfrm>
                  <a:off x="240" y="0"/>
                  <a:ext cx="336" cy="1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i2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1519" name="Group 24"/>
                <p:cNvGrpSpPr/>
                <p:nvPr/>
              </p:nvGrpSpPr>
              <p:grpSpPr>
                <a:xfrm>
                  <a:off x="96" y="192"/>
                  <a:ext cx="384" cy="480"/>
                  <a:chOff x="0" y="0"/>
                  <a:chExt cx="384" cy="480"/>
                </a:xfrm>
              </p:grpSpPr>
              <p:sp>
                <p:nvSpPr>
                  <p:cNvPr id="21520" name="未知"/>
                  <p:cNvSpPr/>
                  <p:nvPr/>
                </p:nvSpPr>
                <p:spPr>
                  <a:xfrm>
                    <a:off x="0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1" name="Line 26"/>
                  <p:cNvSpPr/>
                  <p:nvPr/>
                </p:nvSpPr>
                <p:spPr>
                  <a:xfrm>
                    <a:off x="96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2" name="Line 27"/>
                  <p:cNvSpPr/>
                  <p:nvPr/>
                </p:nvSpPr>
                <p:spPr>
                  <a:xfrm>
                    <a:off x="192" y="48"/>
                    <a:ext cx="0" cy="43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3" name="未知"/>
                  <p:cNvSpPr/>
                  <p:nvPr/>
                </p:nvSpPr>
                <p:spPr>
                  <a:xfrm flipH="1">
                    <a:off x="288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4" name="Line 29"/>
                  <p:cNvSpPr/>
                  <p:nvPr/>
                </p:nvSpPr>
                <p:spPr>
                  <a:xfrm>
                    <a:off x="288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21525" name="Text Box 40"/>
              <p:cNvSpPr txBox="1"/>
              <p:nvPr/>
            </p:nvSpPr>
            <p:spPr>
              <a:xfrm>
                <a:off x="6017" y="1024"/>
                <a:ext cx="3067" cy="4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差动信号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26" name="Line 42"/>
              <p:cNvSpPr/>
              <p:nvPr/>
            </p:nvSpPr>
            <p:spPr>
              <a:xfrm>
                <a:off x="6382" y="1824"/>
                <a:ext cx="3033" cy="1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27" name="对象 17450"/>
              <p:cNvGraphicFramePr>
                <a:graphicFrameLocks noChangeAspect="1"/>
              </p:cNvGraphicFramePr>
              <p:nvPr/>
            </p:nvGraphicFramePr>
            <p:xfrm>
              <a:off x="8598" y="991"/>
              <a:ext cx="2778" cy="6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3" imgW="668655" imgH="231140" progId="">
                      <p:embed/>
                    </p:oleObj>
                  </mc:Choice>
                  <mc:Fallback>
                    <p:oleObj name="" r:id="rId3" imgW="668655" imgH="231140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8598" y="991"/>
                            <a:ext cx="2778" cy="67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8" name="对象 17451"/>
              <p:cNvGraphicFramePr>
                <a:graphicFrameLocks noChangeAspect="1"/>
              </p:cNvGraphicFramePr>
              <p:nvPr/>
            </p:nvGraphicFramePr>
            <p:xfrm>
              <a:off x="4662" y="811"/>
              <a:ext cx="1355" cy="8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5" imgW="263525" imgH="236855" progId="">
                      <p:embed/>
                    </p:oleObj>
                  </mc:Choice>
                  <mc:Fallback>
                    <p:oleObj name="" r:id="rId5" imgW="263525" imgH="236855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662" y="811"/>
                            <a:ext cx="1355" cy="8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9" name="Line 49"/>
              <p:cNvSpPr/>
              <p:nvPr/>
            </p:nvSpPr>
            <p:spPr>
              <a:xfrm>
                <a:off x="3061" y="711"/>
                <a:ext cx="3568" cy="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30" name="对象 17456"/>
              <p:cNvGraphicFramePr>
                <a:graphicFrameLocks noChangeAspect="1"/>
              </p:cNvGraphicFramePr>
              <p:nvPr/>
            </p:nvGraphicFramePr>
            <p:xfrm>
              <a:off x="6382" y="203"/>
              <a:ext cx="665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7" imgW="131445" imgH="145415" progId="">
                      <p:embed/>
                    </p:oleObj>
                  </mc:Choice>
                  <mc:Fallback>
                    <p:oleObj name="" r:id="rId7" imgW="131445" imgH="145415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382" y="203"/>
                            <a:ext cx="665" cy="5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31" name="文本框 1"/>
            <p:cNvSpPr txBox="1"/>
            <p:nvPr/>
          </p:nvSpPr>
          <p:spPr>
            <a:xfrm>
              <a:off x="7995" y="5740"/>
              <a:ext cx="1937" cy="4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调制电压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2076450" y="2498090"/>
          <a:ext cx="5026660" cy="89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9" imgW="4939030" imgH="926465" progId="Equation.KSEE3">
                  <p:embed/>
                </p:oleObj>
              </mc:Choice>
              <mc:Fallback>
                <p:oleObj name="" r:id="rId9" imgW="4939030" imgH="926465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450" y="2498090"/>
                        <a:ext cx="5026660" cy="89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8" name="Text Box 3"/>
          <p:cNvSpPr txBox="1"/>
          <p:nvPr/>
        </p:nvSpPr>
        <p:spPr>
          <a:xfrm>
            <a:off x="2238375" y="3808413"/>
            <a:ext cx="75311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定义：将各种过程量转换为标准电信号的装置。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9" name="Picture 4" descr="17100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063" y="4510088"/>
            <a:ext cx="2597150" cy="1963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Oval 5"/>
          <p:cNvSpPr/>
          <p:nvPr/>
        </p:nvSpPr>
        <p:spPr>
          <a:xfrm>
            <a:off x="9769475" y="5157788"/>
            <a:ext cx="717550" cy="647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1" name="Picture 6" descr="stt-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4365625"/>
            <a:ext cx="1395413" cy="229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7" descr="yali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4941888"/>
            <a:ext cx="1912937" cy="127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Oval 8"/>
          <p:cNvSpPr/>
          <p:nvPr/>
        </p:nvSpPr>
        <p:spPr>
          <a:xfrm>
            <a:off x="2568575" y="4365625"/>
            <a:ext cx="576263" cy="5762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PT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4" name="Oval 9"/>
          <p:cNvSpPr/>
          <p:nvPr/>
        </p:nvSpPr>
        <p:spPr>
          <a:xfrm>
            <a:off x="6096000" y="5229225"/>
            <a:ext cx="574675" cy="5746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TT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Rectangle 10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106" name="Group 11"/>
          <p:cNvGrpSpPr/>
          <p:nvPr/>
        </p:nvGrpSpPr>
        <p:grpSpPr>
          <a:xfrm>
            <a:off x="2063750" y="765175"/>
            <a:ext cx="8354060" cy="2957513"/>
            <a:chOff x="0" y="0"/>
            <a:chExt cx="13155" cy="4658"/>
          </a:xfrm>
        </p:grpSpPr>
        <p:sp>
          <p:nvSpPr>
            <p:cNvPr id="4107" name="Line 12"/>
            <p:cNvSpPr/>
            <p:nvPr/>
          </p:nvSpPr>
          <p:spPr>
            <a:xfrm>
              <a:off x="1078" y="2345"/>
              <a:ext cx="84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8" name="Oval 13"/>
            <p:cNvSpPr/>
            <p:nvPr/>
          </p:nvSpPr>
          <p:spPr>
            <a:xfrm>
              <a:off x="1885" y="2223"/>
              <a:ext cx="253" cy="23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9" name="Line 14"/>
            <p:cNvSpPr/>
            <p:nvPr/>
          </p:nvSpPr>
          <p:spPr>
            <a:xfrm flipV="1">
              <a:off x="2153" y="2313"/>
              <a:ext cx="1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0" name="Rectangle 15"/>
            <p:cNvSpPr/>
            <p:nvPr/>
          </p:nvSpPr>
          <p:spPr>
            <a:xfrm>
              <a:off x="3625" y="1848"/>
              <a:ext cx="1680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1" name="Rectangle 16"/>
            <p:cNvSpPr/>
            <p:nvPr/>
          </p:nvSpPr>
          <p:spPr>
            <a:xfrm>
              <a:off x="9323" y="1845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对象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2" name="Rectangle 17"/>
            <p:cNvSpPr/>
            <p:nvPr/>
          </p:nvSpPr>
          <p:spPr>
            <a:xfrm>
              <a:off x="5085" y="3598"/>
              <a:ext cx="1683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Line 18"/>
            <p:cNvSpPr/>
            <p:nvPr/>
          </p:nvSpPr>
          <p:spPr>
            <a:xfrm>
              <a:off x="10078" y="795"/>
              <a:ext cx="0" cy="10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4" name="Line 19"/>
            <p:cNvSpPr/>
            <p:nvPr/>
          </p:nvSpPr>
          <p:spPr>
            <a:xfrm>
              <a:off x="11085" y="2313"/>
              <a:ext cx="16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5" name="Line 20"/>
            <p:cNvSpPr/>
            <p:nvPr/>
          </p:nvSpPr>
          <p:spPr>
            <a:xfrm flipV="1">
              <a:off x="2053" y="2495"/>
              <a:ext cx="0" cy="16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6" name="Line 21"/>
            <p:cNvSpPr/>
            <p:nvPr/>
          </p:nvSpPr>
          <p:spPr>
            <a:xfrm>
              <a:off x="2053" y="4138"/>
              <a:ext cx="30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7" name="Line 22"/>
            <p:cNvSpPr/>
            <p:nvPr/>
          </p:nvSpPr>
          <p:spPr>
            <a:xfrm flipH="1">
              <a:off x="11840" y="2313"/>
              <a:ext cx="0" cy="17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8" name="Text Box 23"/>
            <p:cNvSpPr txBox="1"/>
            <p:nvPr/>
          </p:nvSpPr>
          <p:spPr>
            <a:xfrm>
              <a:off x="0" y="1848"/>
              <a:ext cx="151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给定值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9" name="Text Box 24"/>
            <p:cNvSpPr txBox="1"/>
            <p:nvPr/>
          </p:nvSpPr>
          <p:spPr>
            <a:xfrm>
              <a:off x="2015" y="1815"/>
              <a:ext cx="903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偏差</a:t>
              </a:r>
              <a:endParaRPr lang="el-GR" altLang="en-US" sz="2000" i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20" name="Text Box 25"/>
            <p:cNvSpPr txBox="1"/>
            <p:nvPr/>
          </p:nvSpPr>
          <p:spPr>
            <a:xfrm>
              <a:off x="540" y="2660"/>
              <a:ext cx="1523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测量值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1" name="Text Box 26"/>
            <p:cNvSpPr txBox="1"/>
            <p:nvPr/>
          </p:nvSpPr>
          <p:spPr>
            <a:xfrm>
              <a:off x="10960" y="1728"/>
              <a:ext cx="219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被控变量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2" name="Text Box 27"/>
            <p:cNvSpPr txBox="1"/>
            <p:nvPr/>
          </p:nvSpPr>
          <p:spPr>
            <a:xfrm>
              <a:off x="10455" y="910"/>
              <a:ext cx="90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扰动</a:t>
              </a:r>
              <a:endParaRPr lang="el-GR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23" name="Group 28"/>
            <p:cNvGrpSpPr/>
            <p:nvPr/>
          </p:nvGrpSpPr>
          <p:grpSpPr>
            <a:xfrm>
              <a:off x="1478" y="1645"/>
              <a:ext cx="457" cy="655"/>
              <a:chOff x="0" y="0"/>
              <a:chExt cx="165" cy="254"/>
            </a:xfrm>
          </p:grpSpPr>
          <p:sp>
            <p:nvSpPr>
              <p:cNvPr id="4124" name="Text Box 29"/>
              <p:cNvSpPr txBox="1"/>
              <p:nvPr/>
            </p:nvSpPr>
            <p:spPr>
              <a:xfrm>
                <a:off x="0" y="0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5" name="Text Box 30"/>
              <p:cNvSpPr txBox="1"/>
              <p:nvPr/>
            </p:nvSpPr>
            <p:spPr>
              <a:xfrm>
                <a:off x="74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126" name="Group 31"/>
            <p:cNvGrpSpPr/>
            <p:nvPr/>
          </p:nvGrpSpPr>
          <p:grpSpPr>
            <a:xfrm>
              <a:off x="2870" y="1585"/>
              <a:ext cx="760" cy="608"/>
              <a:chOff x="0" y="0"/>
              <a:chExt cx="273" cy="236"/>
            </a:xfrm>
          </p:grpSpPr>
          <p:sp>
            <p:nvSpPr>
              <p:cNvPr id="4127" name="Text Box 32"/>
              <p:cNvSpPr txBox="1"/>
              <p:nvPr/>
            </p:nvSpPr>
            <p:spPr>
              <a:xfrm>
                <a:off x="0" y="11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28" name="Text Box 33"/>
              <p:cNvSpPr txBox="1"/>
              <p:nvPr/>
            </p:nvSpPr>
            <p:spPr>
              <a:xfrm>
                <a:off x="112" y="0"/>
                <a:ext cx="161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ε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grpSp>
          <p:nvGrpSpPr>
            <p:cNvPr id="4129" name="Group 34"/>
            <p:cNvGrpSpPr/>
            <p:nvPr/>
          </p:nvGrpSpPr>
          <p:grpSpPr>
            <a:xfrm>
              <a:off x="1130" y="2960"/>
              <a:ext cx="520" cy="653"/>
              <a:chOff x="0" y="0"/>
              <a:chExt cx="187" cy="254"/>
            </a:xfrm>
          </p:grpSpPr>
          <p:sp>
            <p:nvSpPr>
              <p:cNvPr id="4130" name="Text Box 35"/>
              <p:cNvSpPr txBox="1"/>
              <p:nvPr/>
            </p:nvSpPr>
            <p:spPr>
              <a:xfrm>
                <a:off x="0" y="0"/>
                <a:ext cx="91" cy="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31" name="Text Box 36"/>
              <p:cNvSpPr txBox="1"/>
              <p:nvPr/>
            </p:nvSpPr>
            <p:spPr>
              <a:xfrm>
                <a:off x="96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132" name="Group 37"/>
            <p:cNvGrpSpPr/>
            <p:nvPr/>
          </p:nvGrpSpPr>
          <p:grpSpPr>
            <a:xfrm>
              <a:off x="5743" y="1580"/>
              <a:ext cx="755" cy="610"/>
              <a:chOff x="0" y="0"/>
              <a:chExt cx="302" cy="254"/>
            </a:xfrm>
          </p:grpSpPr>
          <p:sp>
            <p:nvSpPr>
              <p:cNvPr id="4133" name="Text Box 38"/>
              <p:cNvSpPr txBox="1"/>
              <p:nvPr/>
            </p:nvSpPr>
            <p:spPr>
              <a:xfrm>
                <a:off x="0" y="12"/>
                <a:ext cx="91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∆</a:t>
                </a: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34" name="Text Box 39"/>
              <p:cNvSpPr txBox="1"/>
              <p:nvPr/>
            </p:nvSpPr>
            <p:spPr>
              <a:xfrm>
                <a:off x="141" y="0"/>
                <a:ext cx="161" cy="2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y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sp>
          <p:nvSpPr>
            <p:cNvPr id="4135" name="Line 40"/>
            <p:cNvSpPr/>
            <p:nvPr/>
          </p:nvSpPr>
          <p:spPr>
            <a:xfrm flipH="1">
              <a:off x="6803" y="4065"/>
              <a:ext cx="50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6" name="Rectangle 41"/>
            <p:cNvSpPr/>
            <p:nvPr/>
          </p:nvSpPr>
          <p:spPr>
            <a:xfrm>
              <a:off x="6425" y="1845"/>
              <a:ext cx="1685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7" name="Line 42"/>
            <p:cNvSpPr/>
            <p:nvPr/>
          </p:nvSpPr>
          <p:spPr>
            <a:xfrm>
              <a:off x="5290" y="2313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8" name="Line 43"/>
            <p:cNvSpPr/>
            <p:nvPr/>
          </p:nvSpPr>
          <p:spPr>
            <a:xfrm>
              <a:off x="8190" y="2313"/>
              <a:ext cx="1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9" name="Rectangle 44"/>
            <p:cNvSpPr/>
            <p:nvPr/>
          </p:nvSpPr>
          <p:spPr>
            <a:xfrm>
              <a:off x="5103" y="0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电/气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转换器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0" name="Line 45"/>
            <p:cNvSpPr/>
            <p:nvPr/>
          </p:nvSpPr>
          <p:spPr>
            <a:xfrm flipV="1">
              <a:off x="4423" y="568"/>
              <a:ext cx="2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1" name="箭头 4207"/>
            <p:cNvSpPr/>
            <p:nvPr/>
          </p:nvSpPr>
          <p:spPr>
            <a:xfrm>
              <a:off x="4423" y="568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42" name="Line 47"/>
            <p:cNvSpPr/>
            <p:nvPr/>
          </p:nvSpPr>
          <p:spPr>
            <a:xfrm>
              <a:off x="6805" y="568"/>
              <a:ext cx="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3" name="箭头 4209"/>
            <p:cNvSpPr/>
            <p:nvPr/>
          </p:nvSpPr>
          <p:spPr>
            <a:xfrm>
              <a:off x="7370" y="568"/>
              <a:ext cx="3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3553" name="对象 31752"/>
          <p:cNvGraphicFramePr>
            <a:graphicFrameLocks noChangeAspect="1"/>
          </p:cNvGraphicFramePr>
          <p:nvPr/>
        </p:nvGraphicFramePr>
        <p:xfrm>
          <a:off x="2455863" y="1444625"/>
          <a:ext cx="17573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989330" imgH="449580" progId="">
                  <p:embed/>
                </p:oleObj>
              </mc:Choice>
              <mc:Fallback>
                <p:oleObj name="" r:id="rId1" imgW="989330" imgH="449580" progId="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55863" y="1444625"/>
                        <a:ext cx="1757362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2"/>
          <p:cNvSpPr/>
          <p:nvPr/>
        </p:nvSpPr>
        <p:spPr>
          <a:xfrm>
            <a:off x="2125663" y="2881313"/>
            <a:ext cx="2601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零点正迁移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4100" y="3341688"/>
          <a:ext cx="63055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3" imgW="3251200" imgH="241300" progId="Equation.3">
                  <p:embed/>
                </p:oleObj>
              </mc:Choice>
              <mc:Fallback>
                <p:oleObj name="" r:id="rId3" imgW="3251200" imgH="2413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3341688"/>
                        <a:ext cx="630555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2"/>
          <p:cNvSpPr/>
          <p:nvPr/>
        </p:nvSpPr>
        <p:spPr>
          <a:xfrm>
            <a:off x="2125663" y="3873500"/>
            <a:ext cx="1970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零点负迁移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5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4100" y="2414588"/>
          <a:ext cx="60134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5" imgW="3111500" imgH="241300" progId="Equation.3">
                  <p:embed/>
                </p:oleObj>
              </mc:Choice>
              <mc:Fallback>
                <p:oleObj name="" r:id="rId5" imgW="3111500" imgH="2413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4100" y="2414588"/>
                        <a:ext cx="6013450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2"/>
          <p:cNvSpPr/>
          <p:nvPr/>
        </p:nvSpPr>
        <p:spPr>
          <a:xfrm>
            <a:off x="2216150" y="865505"/>
            <a:ext cx="3813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整机零点与量程调整</a:t>
            </a:r>
            <a:endParaRPr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4100" y="4397375"/>
          <a:ext cx="63658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7" imgW="3251200" imgH="241300" progId="Equation.3">
                  <p:embed/>
                </p:oleObj>
              </mc:Choice>
              <mc:Fallback>
                <p:oleObj name="" r:id="rId7" imgW="3251200" imgH="2413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4397375"/>
                        <a:ext cx="6365875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6788" y="5087938"/>
          <a:ext cx="69738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9" imgW="3759200" imgH="228600" progId="Equation.3">
                  <p:embed/>
                </p:oleObj>
              </mc:Choice>
              <mc:Fallback>
                <p:oleObj name="" r:id="rId9" imgW="3759200" imgH="228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6788" y="5087938"/>
                        <a:ext cx="6973887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2"/>
          <p:cNvSpPr/>
          <p:nvPr/>
        </p:nvSpPr>
        <p:spPr>
          <a:xfrm>
            <a:off x="2216150" y="5702935"/>
            <a:ext cx="60013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思考：如何增大量程，如何减小量程。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sp>
        <p:nvSpPr>
          <p:cNvPr id="23562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3563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62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3563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553" name="对象 31752"/>
          <p:cNvGraphicFramePr>
            <a:graphicFrameLocks noChangeAspect="1"/>
          </p:cNvGraphicFramePr>
          <p:nvPr/>
        </p:nvGraphicFramePr>
        <p:xfrm>
          <a:off x="2564765" y="931545"/>
          <a:ext cx="2081530" cy="94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989330" imgH="449580" progId="">
                  <p:embed/>
                </p:oleObj>
              </mc:Choice>
              <mc:Fallback>
                <p:oleObj name="" r:id="rId1" imgW="989330" imgH="449580" progId="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4765" y="931545"/>
                        <a:ext cx="2081530" cy="944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2"/>
          <p:cNvSpPr/>
          <p:nvPr/>
        </p:nvSpPr>
        <p:spPr>
          <a:xfrm>
            <a:off x="1061720" y="2072640"/>
            <a:ext cx="101911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电容式差压变送器测量压力，假设压力差测量范围为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0.0~5.0MPa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，原来变送器已经调校好。现在测量范围为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1.0~6.0MPa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，再次调校变送器。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Rectangle 62"/>
          <p:cNvSpPr/>
          <p:nvPr/>
        </p:nvSpPr>
        <p:spPr>
          <a:xfrm>
            <a:off x="1061720" y="3119120"/>
            <a:ext cx="10083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Δ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P=1MPa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时，调整调零装置使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'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，使输出电流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altLang="zh-CN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     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angle 62"/>
          <p:cNvSpPr/>
          <p:nvPr/>
        </p:nvSpPr>
        <p:spPr>
          <a:xfrm>
            <a:off x="1061720" y="3879215"/>
            <a:ext cx="10083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Δ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P=6MPa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时，调整调零装置使β</a:t>
            </a:r>
            <a:r>
              <a:rPr lang="zh-CN" altLang="en-US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，使输出电流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altLang="zh-CN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     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8" name="Rectangle 4"/>
          <p:cNvSpPr/>
          <p:nvPr/>
        </p:nvSpPr>
        <p:spPr>
          <a:xfrm>
            <a:off x="2074863" y="1063625"/>
            <a:ext cx="38623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1、硅膜片的结构与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制作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9" name="Text Box 7"/>
          <p:cNvSpPr txBox="1"/>
          <p:nvPr/>
        </p:nvSpPr>
        <p:spPr>
          <a:xfrm>
            <a:off x="3896043" y="5805488"/>
            <a:ext cx="46443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压阻式压力传感器结构简图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580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2888" y="2582863"/>
            <a:ext cx="3494087" cy="292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122488"/>
            <a:ext cx="4105275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文本框 1"/>
          <p:cNvSpPr txBox="1"/>
          <p:nvPr/>
        </p:nvSpPr>
        <p:spPr>
          <a:xfrm>
            <a:off x="5937250" y="2122488"/>
            <a:ext cx="16275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型单晶硅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文本框 2"/>
          <p:cNvSpPr txBox="1"/>
          <p:nvPr/>
        </p:nvSpPr>
        <p:spPr>
          <a:xfrm>
            <a:off x="8569325" y="2065338"/>
            <a:ext cx="18992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蒸镀P半导体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 flipV="1">
            <a:off x="6880543" y="2525713"/>
            <a:ext cx="920750" cy="7699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8898255" y="2526030"/>
            <a:ext cx="515938" cy="148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2"/>
          <p:cNvSpPr/>
          <p:nvPr/>
        </p:nvSpPr>
        <p:spPr>
          <a:xfrm>
            <a:off x="2279650" y="908050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、工作原理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89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2997200"/>
            <a:ext cx="2808288" cy="2351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3" y="2976563"/>
            <a:ext cx="3684587" cy="25844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4" name="对象 3789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7350" y="1773238"/>
          <a:ext cx="47640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1969135" imgH="393700" progId="Equations">
                  <p:embed/>
                </p:oleObj>
              </mc:Choice>
              <mc:Fallback>
                <p:oleObj name="" r:id="rId3" imgW="1969135" imgH="393700" progId="Equations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7350" y="1773238"/>
                        <a:ext cx="4764088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6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Text Box 2"/>
          <p:cNvSpPr txBox="1"/>
          <p:nvPr/>
        </p:nvSpPr>
        <p:spPr>
          <a:xfrm>
            <a:off x="2470150" y="5100638"/>
            <a:ext cx="4772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恒流源供电惠斯顿电桥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6" name="Rectangle 3"/>
          <p:cNvSpPr/>
          <p:nvPr/>
        </p:nvSpPr>
        <p:spPr>
          <a:xfrm>
            <a:off x="2063750" y="908050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3、电路原理分析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Rectangle 4"/>
          <p:cNvSpPr/>
          <p:nvPr/>
        </p:nvSpPr>
        <p:spPr>
          <a:xfrm>
            <a:off x="2208213" y="1557338"/>
            <a:ext cx="46085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（1）惠斯通电桥电路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628" name="Group 7"/>
          <p:cNvGrpSpPr/>
          <p:nvPr/>
        </p:nvGrpSpPr>
        <p:grpSpPr>
          <a:xfrm>
            <a:off x="2855913" y="2205038"/>
            <a:ext cx="3733800" cy="2898775"/>
            <a:chOff x="0" y="0"/>
            <a:chExt cx="2352" cy="1826"/>
          </a:xfrm>
        </p:grpSpPr>
        <p:sp>
          <p:nvSpPr>
            <p:cNvPr id="26629" name="Rectangle 8"/>
            <p:cNvSpPr/>
            <p:nvPr/>
          </p:nvSpPr>
          <p:spPr>
            <a:xfrm>
              <a:off x="213" y="280"/>
              <a:ext cx="452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0" name="Rectangle 9"/>
            <p:cNvSpPr/>
            <p:nvPr/>
          </p:nvSpPr>
          <p:spPr>
            <a:xfrm>
              <a:off x="1200" y="920"/>
              <a:ext cx="453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1" name="Rectangle 10"/>
            <p:cNvSpPr/>
            <p:nvPr/>
          </p:nvSpPr>
          <p:spPr>
            <a:xfrm>
              <a:off x="1200" y="280"/>
              <a:ext cx="453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2" name="Rectangle 11"/>
            <p:cNvSpPr/>
            <p:nvPr/>
          </p:nvSpPr>
          <p:spPr>
            <a:xfrm>
              <a:off x="213" y="920"/>
              <a:ext cx="452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3" name="Line 12"/>
            <p:cNvSpPr/>
            <p:nvPr/>
          </p:nvSpPr>
          <p:spPr>
            <a:xfrm>
              <a:off x="665" y="360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4" name="Line 13"/>
            <p:cNvSpPr/>
            <p:nvPr/>
          </p:nvSpPr>
          <p:spPr>
            <a:xfrm>
              <a:off x="672" y="1008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5" name="Line 14"/>
            <p:cNvSpPr/>
            <p:nvPr/>
          </p:nvSpPr>
          <p:spPr>
            <a:xfrm>
              <a:off x="48" y="360"/>
              <a:ext cx="1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6" name="Line 15"/>
            <p:cNvSpPr/>
            <p:nvPr/>
          </p:nvSpPr>
          <p:spPr>
            <a:xfrm>
              <a:off x="48" y="1000"/>
              <a:ext cx="1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7" name="Line 16"/>
            <p:cNvSpPr/>
            <p:nvPr/>
          </p:nvSpPr>
          <p:spPr>
            <a:xfrm>
              <a:off x="48" y="360"/>
              <a:ext cx="0" cy="1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8" name="Line 17"/>
            <p:cNvSpPr/>
            <p:nvPr/>
          </p:nvSpPr>
          <p:spPr>
            <a:xfrm>
              <a:off x="1653" y="360"/>
              <a:ext cx="2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Line 18"/>
            <p:cNvSpPr/>
            <p:nvPr/>
          </p:nvSpPr>
          <p:spPr>
            <a:xfrm>
              <a:off x="1653" y="1000"/>
              <a:ext cx="2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0" name="Line 19"/>
            <p:cNvSpPr/>
            <p:nvPr/>
          </p:nvSpPr>
          <p:spPr>
            <a:xfrm>
              <a:off x="1858" y="360"/>
              <a:ext cx="0" cy="1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1" name="Line 20"/>
            <p:cNvSpPr/>
            <p:nvPr/>
          </p:nvSpPr>
          <p:spPr>
            <a:xfrm>
              <a:off x="48" y="140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2" name="Line 21"/>
            <p:cNvSpPr/>
            <p:nvPr/>
          </p:nvSpPr>
          <p:spPr>
            <a:xfrm flipV="1">
              <a:off x="912" y="672"/>
              <a:ext cx="0" cy="3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3" name="Line 22"/>
            <p:cNvSpPr/>
            <p:nvPr/>
          </p:nvSpPr>
          <p:spPr>
            <a:xfrm flipV="1">
              <a:off x="912" y="40"/>
              <a:ext cx="0" cy="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4" name="Line 23"/>
            <p:cNvSpPr/>
            <p:nvPr/>
          </p:nvSpPr>
          <p:spPr>
            <a:xfrm>
              <a:off x="912" y="40"/>
              <a:ext cx="119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6645" name="Line 24"/>
            <p:cNvSpPr/>
            <p:nvPr/>
          </p:nvSpPr>
          <p:spPr>
            <a:xfrm>
              <a:off x="912" y="672"/>
              <a:ext cx="119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6646" name="Line 25"/>
            <p:cNvSpPr/>
            <p:nvPr/>
          </p:nvSpPr>
          <p:spPr>
            <a:xfrm flipV="1">
              <a:off x="2105" y="40"/>
              <a:ext cx="0" cy="1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47" name="Line 26"/>
            <p:cNvSpPr/>
            <p:nvPr/>
          </p:nvSpPr>
          <p:spPr>
            <a:xfrm>
              <a:off x="2112" y="528"/>
              <a:ext cx="0" cy="1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48" name="Text Box 27"/>
            <p:cNvSpPr txBox="1"/>
            <p:nvPr/>
          </p:nvSpPr>
          <p:spPr>
            <a:xfrm>
              <a:off x="864" y="1536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9" name="Text Box 28"/>
            <p:cNvSpPr txBox="1"/>
            <p:nvPr/>
          </p:nvSpPr>
          <p:spPr>
            <a:xfrm>
              <a:off x="1982" y="280"/>
              <a:ext cx="37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Text Box 29"/>
            <p:cNvSpPr txBox="1"/>
            <p:nvPr/>
          </p:nvSpPr>
          <p:spPr>
            <a:xfrm>
              <a:off x="0" y="0"/>
              <a:ext cx="110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－△R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1" name="Text Box 30"/>
            <p:cNvSpPr txBox="1"/>
            <p:nvPr/>
          </p:nvSpPr>
          <p:spPr>
            <a:xfrm>
              <a:off x="1056" y="0"/>
              <a:ext cx="94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＋△R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2" name="Text Box 31"/>
            <p:cNvSpPr txBox="1"/>
            <p:nvPr/>
          </p:nvSpPr>
          <p:spPr>
            <a:xfrm>
              <a:off x="912" y="672"/>
              <a:ext cx="110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－ 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3" name="Text Box 32"/>
            <p:cNvSpPr txBox="1"/>
            <p:nvPr/>
          </p:nvSpPr>
          <p:spPr>
            <a:xfrm>
              <a:off x="0" y="624"/>
              <a:ext cx="94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＋△R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4" name="Oval 33"/>
            <p:cNvSpPr/>
            <p:nvPr/>
          </p:nvSpPr>
          <p:spPr>
            <a:xfrm>
              <a:off x="816" y="1248"/>
              <a:ext cx="288" cy="28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Line 34"/>
            <p:cNvSpPr/>
            <p:nvPr/>
          </p:nvSpPr>
          <p:spPr>
            <a:xfrm>
              <a:off x="1152" y="1392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6" name="Line 35"/>
            <p:cNvSpPr/>
            <p:nvPr/>
          </p:nvSpPr>
          <p:spPr>
            <a:xfrm flipH="1">
              <a:off x="816" y="140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42019" name="对象 389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05050" y="5707063"/>
          <a:ext cx="51736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2426335" imgH="228600" progId="Equations">
                  <p:embed/>
                </p:oleObj>
              </mc:Choice>
              <mc:Fallback>
                <p:oleObj name="" r:id="rId1" imgW="2426335" imgH="228600" progId="Equations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5050" y="5707063"/>
                        <a:ext cx="5173663" cy="48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29388" y="3532188"/>
          <a:ext cx="34813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1803400" imgH="457200" progId="Equation.KSEE3">
                  <p:embed/>
                </p:oleObj>
              </mc:Choice>
              <mc:Fallback>
                <p:oleObj name="" r:id="rId3" imgW="1803400" imgH="457200" progId="Equation.KSEE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88" y="3532188"/>
                        <a:ext cx="3481387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60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2"/>
          <p:cNvSpPr/>
          <p:nvPr/>
        </p:nvSpPr>
        <p:spPr>
          <a:xfrm>
            <a:off x="2135188" y="871538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（2）恒流源产生电路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650" name="Group 5"/>
          <p:cNvGrpSpPr/>
          <p:nvPr/>
        </p:nvGrpSpPr>
        <p:grpSpPr>
          <a:xfrm>
            <a:off x="2135188" y="1557338"/>
            <a:ext cx="6251575" cy="4851400"/>
            <a:chOff x="0" y="0"/>
            <a:chExt cx="9844" cy="7640"/>
          </a:xfrm>
        </p:grpSpPr>
        <p:sp>
          <p:nvSpPr>
            <p:cNvPr id="27651" name="Text Box 6"/>
            <p:cNvSpPr txBox="1"/>
            <p:nvPr/>
          </p:nvSpPr>
          <p:spPr>
            <a:xfrm>
              <a:off x="3515" y="6915"/>
              <a:ext cx="55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恒流源电路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2" name="Rectangle 7"/>
            <p:cNvSpPr/>
            <p:nvPr/>
          </p:nvSpPr>
          <p:spPr>
            <a:xfrm>
              <a:off x="3459" y="300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3" name="Rectangle 8"/>
            <p:cNvSpPr/>
            <p:nvPr/>
          </p:nvSpPr>
          <p:spPr>
            <a:xfrm>
              <a:off x="3459" y="444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4" name="Rectangle 9"/>
            <p:cNvSpPr/>
            <p:nvPr/>
          </p:nvSpPr>
          <p:spPr>
            <a:xfrm>
              <a:off x="7059" y="228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Rectangle 10"/>
            <p:cNvSpPr/>
            <p:nvPr/>
          </p:nvSpPr>
          <p:spPr>
            <a:xfrm>
              <a:off x="7059" y="372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6" name="Rectangle 11"/>
            <p:cNvSpPr/>
            <p:nvPr/>
          </p:nvSpPr>
          <p:spPr>
            <a:xfrm>
              <a:off x="8259" y="228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7" name="Rectangle 12"/>
            <p:cNvSpPr/>
            <p:nvPr/>
          </p:nvSpPr>
          <p:spPr>
            <a:xfrm>
              <a:off x="8259" y="372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Rectangle 13"/>
            <p:cNvSpPr/>
            <p:nvPr/>
          </p:nvSpPr>
          <p:spPr>
            <a:xfrm>
              <a:off x="4179" y="5670"/>
              <a:ext cx="1038" cy="21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9" name="Line 14"/>
            <p:cNvSpPr/>
            <p:nvPr/>
          </p:nvSpPr>
          <p:spPr>
            <a:xfrm>
              <a:off x="3579" y="372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0" name="Line 15"/>
            <p:cNvSpPr/>
            <p:nvPr/>
          </p:nvSpPr>
          <p:spPr>
            <a:xfrm>
              <a:off x="3579" y="5160"/>
              <a:ext cx="0" cy="1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1" name="Line 16"/>
            <p:cNvSpPr/>
            <p:nvPr/>
          </p:nvSpPr>
          <p:spPr>
            <a:xfrm>
              <a:off x="3579" y="5760"/>
              <a:ext cx="6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Line 17"/>
            <p:cNvSpPr/>
            <p:nvPr/>
          </p:nvSpPr>
          <p:spPr>
            <a:xfrm>
              <a:off x="7179" y="300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Line 18"/>
            <p:cNvSpPr/>
            <p:nvPr/>
          </p:nvSpPr>
          <p:spPr>
            <a:xfrm>
              <a:off x="8379" y="300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4" name="Line 19"/>
            <p:cNvSpPr/>
            <p:nvPr/>
          </p:nvSpPr>
          <p:spPr>
            <a:xfrm>
              <a:off x="7179" y="444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Line 20"/>
            <p:cNvSpPr/>
            <p:nvPr/>
          </p:nvSpPr>
          <p:spPr>
            <a:xfrm>
              <a:off x="8379" y="444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6" name="Line 21"/>
            <p:cNvSpPr/>
            <p:nvPr/>
          </p:nvSpPr>
          <p:spPr>
            <a:xfrm>
              <a:off x="7179" y="4920"/>
              <a:ext cx="1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7" name="Line 22"/>
            <p:cNvSpPr/>
            <p:nvPr/>
          </p:nvSpPr>
          <p:spPr>
            <a:xfrm flipV="1">
              <a:off x="7179" y="180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Line 23"/>
            <p:cNvSpPr/>
            <p:nvPr/>
          </p:nvSpPr>
          <p:spPr>
            <a:xfrm>
              <a:off x="7179" y="1800"/>
              <a:ext cx="1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9" name="Line 24"/>
            <p:cNvSpPr/>
            <p:nvPr/>
          </p:nvSpPr>
          <p:spPr>
            <a:xfrm>
              <a:off x="8379" y="180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0" name="Line 25"/>
            <p:cNvSpPr/>
            <p:nvPr/>
          </p:nvSpPr>
          <p:spPr>
            <a:xfrm>
              <a:off x="7779" y="4920"/>
              <a:ext cx="0" cy="8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7671" name="Group 26"/>
            <p:cNvGrpSpPr/>
            <p:nvPr/>
          </p:nvGrpSpPr>
          <p:grpSpPr>
            <a:xfrm>
              <a:off x="3459" y="6480"/>
              <a:ext cx="240" cy="240"/>
              <a:chOff x="0" y="0"/>
              <a:chExt cx="96" cy="96"/>
            </a:xfrm>
          </p:grpSpPr>
          <p:sp>
            <p:nvSpPr>
              <p:cNvPr id="27672" name="Line 27"/>
              <p:cNvSpPr/>
              <p:nvPr/>
            </p:nvSpPr>
            <p:spPr>
              <a:xfrm>
                <a:off x="0" y="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3" name="Line 28"/>
              <p:cNvSpPr/>
              <p:nvPr/>
            </p:nvSpPr>
            <p:spPr>
              <a:xfrm>
                <a:off x="0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4" name="Line 29"/>
              <p:cNvSpPr/>
              <p:nvPr/>
            </p:nvSpPr>
            <p:spPr>
              <a:xfrm flipV="1">
                <a:off x="48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675" name="Line 30"/>
            <p:cNvSpPr/>
            <p:nvPr/>
          </p:nvSpPr>
          <p:spPr>
            <a:xfrm>
              <a:off x="5139" y="0"/>
              <a:ext cx="0" cy="1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6" name="Line 31"/>
            <p:cNvSpPr/>
            <p:nvPr/>
          </p:nvSpPr>
          <p:spPr>
            <a:xfrm>
              <a:off x="5139" y="0"/>
              <a:ext cx="120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7" name="Line 32"/>
            <p:cNvSpPr/>
            <p:nvPr/>
          </p:nvSpPr>
          <p:spPr>
            <a:xfrm flipV="1">
              <a:off x="5139" y="600"/>
              <a:ext cx="120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8" name="Line 33"/>
            <p:cNvSpPr/>
            <p:nvPr/>
          </p:nvSpPr>
          <p:spPr>
            <a:xfrm>
              <a:off x="6339" y="600"/>
              <a:ext cx="14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9" name="Line 34"/>
            <p:cNvSpPr/>
            <p:nvPr/>
          </p:nvSpPr>
          <p:spPr>
            <a:xfrm>
              <a:off x="7779" y="600"/>
              <a:ext cx="0" cy="1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0" name="Line 35"/>
            <p:cNvSpPr/>
            <p:nvPr/>
          </p:nvSpPr>
          <p:spPr>
            <a:xfrm>
              <a:off x="1659" y="240"/>
              <a:ext cx="3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1" name="Line 36"/>
            <p:cNvSpPr/>
            <p:nvPr/>
          </p:nvSpPr>
          <p:spPr>
            <a:xfrm>
              <a:off x="4659" y="96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2" name="Line 37"/>
            <p:cNvSpPr/>
            <p:nvPr/>
          </p:nvSpPr>
          <p:spPr>
            <a:xfrm>
              <a:off x="4659" y="960"/>
              <a:ext cx="0" cy="1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3" name="Line 38"/>
            <p:cNvSpPr/>
            <p:nvPr/>
          </p:nvSpPr>
          <p:spPr>
            <a:xfrm>
              <a:off x="4659" y="2520"/>
              <a:ext cx="16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4" name="Line 39"/>
            <p:cNvSpPr/>
            <p:nvPr/>
          </p:nvSpPr>
          <p:spPr>
            <a:xfrm>
              <a:off x="1419" y="72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5" name="Line 40"/>
            <p:cNvSpPr/>
            <p:nvPr/>
          </p:nvSpPr>
          <p:spPr>
            <a:xfrm>
              <a:off x="1419" y="108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6" name="Line 41"/>
            <p:cNvSpPr/>
            <p:nvPr/>
          </p:nvSpPr>
          <p:spPr>
            <a:xfrm flipH="1">
              <a:off x="1419" y="72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7" name="Line 42"/>
            <p:cNvSpPr/>
            <p:nvPr/>
          </p:nvSpPr>
          <p:spPr>
            <a:xfrm>
              <a:off x="1659" y="72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8" name="Line 43"/>
            <p:cNvSpPr/>
            <p:nvPr/>
          </p:nvSpPr>
          <p:spPr>
            <a:xfrm>
              <a:off x="1659" y="240"/>
              <a:ext cx="0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7689" name="Group 44"/>
            <p:cNvGrpSpPr/>
            <p:nvPr/>
          </p:nvGrpSpPr>
          <p:grpSpPr>
            <a:xfrm>
              <a:off x="1539" y="1680"/>
              <a:ext cx="240" cy="240"/>
              <a:chOff x="0" y="0"/>
              <a:chExt cx="96" cy="96"/>
            </a:xfrm>
          </p:grpSpPr>
          <p:sp>
            <p:nvSpPr>
              <p:cNvPr id="27690" name="Line 45"/>
              <p:cNvSpPr/>
              <p:nvPr/>
            </p:nvSpPr>
            <p:spPr>
              <a:xfrm>
                <a:off x="0" y="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1" name="Line 46"/>
              <p:cNvSpPr/>
              <p:nvPr/>
            </p:nvSpPr>
            <p:spPr>
              <a:xfrm>
                <a:off x="0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2" name="Line 47"/>
              <p:cNvSpPr/>
              <p:nvPr/>
            </p:nvSpPr>
            <p:spPr>
              <a:xfrm flipV="1">
                <a:off x="48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693" name="Line 48"/>
            <p:cNvSpPr/>
            <p:nvPr/>
          </p:nvSpPr>
          <p:spPr>
            <a:xfrm>
              <a:off x="1899" y="720"/>
              <a:ext cx="0" cy="1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94" name="Line 49"/>
            <p:cNvSpPr/>
            <p:nvPr/>
          </p:nvSpPr>
          <p:spPr>
            <a:xfrm flipH="1">
              <a:off x="4179" y="5280"/>
              <a:ext cx="10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95" name="Text Box 50"/>
            <p:cNvSpPr txBox="1"/>
            <p:nvPr/>
          </p:nvSpPr>
          <p:spPr>
            <a:xfrm>
              <a:off x="5019" y="0"/>
              <a:ext cx="7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696" name="对象 39986"/>
            <p:cNvGraphicFramePr>
              <a:graphicFrameLocks noChangeAspect="1"/>
            </p:cNvGraphicFramePr>
            <p:nvPr/>
          </p:nvGraphicFramePr>
          <p:xfrm>
            <a:off x="5139" y="840"/>
            <a:ext cx="3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" imgW="122555" imgH="95250" progId="">
                    <p:embed/>
                  </p:oleObj>
                </mc:Choice>
                <mc:Fallback>
                  <p:oleObj name="" r:id="rId1" imgW="122555" imgH="95250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39" y="840"/>
                          <a:ext cx="3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97" name="Text Box 52"/>
            <p:cNvSpPr txBox="1"/>
            <p:nvPr/>
          </p:nvSpPr>
          <p:spPr>
            <a:xfrm>
              <a:off x="2499" y="26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8" name="Text Box 53"/>
            <p:cNvSpPr txBox="1"/>
            <p:nvPr/>
          </p:nvSpPr>
          <p:spPr>
            <a:xfrm>
              <a:off x="2739" y="44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9" name="Line 54"/>
            <p:cNvSpPr/>
            <p:nvPr/>
          </p:nvSpPr>
          <p:spPr>
            <a:xfrm>
              <a:off x="2739" y="3360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00" name="Text Box 55"/>
            <p:cNvSpPr txBox="1"/>
            <p:nvPr/>
          </p:nvSpPr>
          <p:spPr>
            <a:xfrm>
              <a:off x="1899" y="60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1.2V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1" name="Text Box 56"/>
            <p:cNvSpPr txBox="1"/>
            <p:nvPr/>
          </p:nvSpPr>
          <p:spPr>
            <a:xfrm>
              <a:off x="339" y="60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VZ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2" name="Text Box 57"/>
            <p:cNvSpPr txBox="1"/>
            <p:nvPr/>
          </p:nvSpPr>
          <p:spPr>
            <a:xfrm>
              <a:off x="4423" y="5897"/>
              <a:ext cx="260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=1.2k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Arial" panose="020B0604020202020204" pitchFamily="34" charset="0"/>
                </a:rPr>
                <a:t>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703" name="Text Box 58"/>
            <p:cNvSpPr txBox="1"/>
            <p:nvPr/>
          </p:nvSpPr>
          <p:spPr>
            <a:xfrm>
              <a:off x="5259" y="2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IC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4" name="Text Box 59"/>
            <p:cNvSpPr txBox="1"/>
            <p:nvPr/>
          </p:nvSpPr>
          <p:spPr>
            <a:xfrm>
              <a:off x="4179" y="444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1mA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5" name="Text Box 60"/>
            <p:cNvSpPr txBox="1"/>
            <p:nvPr/>
          </p:nvSpPr>
          <p:spPr>
            <a:xfrm>
              <a:off x="3699" y="48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1.2V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706" name="对象 39996"/>
            <p:cNvGraphicFramePr>
              <a:graphicFrameLocks noChangeAspect="1"/>
            </p:cNvGraphicFramePr>
            <p:nvPr/>
          </p:nvGraphicFramePr>
          <p:xfrm>
            <a:off x="1444" y="3000"/>
            <a:ext cx="1270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3" imgW="338455" imgH="194945" progId="">
                    <p:embed/>
                  </p:oleObj>
                </mc:Choice>
                <mc:Fallback>
                  <p:oleObj name="" r:id="rId3" imgW="338455" imgH="194945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4" y="3000"/>
                          <a:ext cx="1270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07" name="对象 39997"/>
            <p:cNvGraphicFramePr>
              <a:graphicFrameLocks noChangeAspect="1"/>
            </p:cNvGraphicFramePr>
            <p:nvPr/>
          </p:nvGraphicFramePr>
          <p:xfrm>
            <a:off x="3757" y="1350"/>
            <a:ext cx="2764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5" imgW="911860" imgH="257175" progId="">
                    <p:embed/>
                  </p:oleObj>
                </mc:Choice>
                <mc:Fallback>
                  <p:oleObj name="" r:id="rId5" imgW="911860" imgH="257175" progId="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57" y="1350"/>
                          <a:ext cx="2764" cy="7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08" name="Text Box 64"/>
            <p:cNvSpPr txBox="1"/>
            <p:nvPr/>
          </p:nvSpPr>
          <p:spPr>
            <a:xfrm>
              <a:off x="0" y="3967"/>
              <a:ext cx="238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调零信号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9" name="Line 65"/>
            <p:cNvSpPr/>
            <p:nvPr/>
          </p:nvSpPr>
          <p:spPr>
            <a:xfrm flipV="1">
              <a:off x="1134" y="3626"/>
              <a:ext cx="453" cy="4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0" name="Line 66"/>
            <p:cNvSpPr/>
            <p:nvPr/>
          </p:nvSpPr>
          <p:spPr>
            <a:xfrm>
              <a:off x="8164" y="680"/>
              <a:ext cx="0" cy="7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11" name="Line 67"/>
            <p:cNvSpPr/>
            <p:nvPr/>
          </p:nvSpPr>
          <p:spPr>
            <a:xfrm>
              <a:off x="5217" y="5785"/>
              <a:ext cx="2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2" name="Line 68"/>
            <p:cNvSpPr/>
            <p:nvPr/>
          </p:nvSpPr>
          <p:spPr>
            <a:xfrm>
              <a:off x="6349" y="2495"/>
              <a:ext cx="0" cy="32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3" name="Line 69"/>
            <p:cNvSpPr/>
            <p:nvPr/>
          </p:nvSpPr>
          <p:spPr>
            <a:xfrm>
              <a:off x="3629" y="227"/>
              <a:ext cx="0" cy="283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4" name="Line 70"/>
            <p:cNvSpPr/>
            <p:nvPr/>
          </p:nvSpPr>
          <p:spPr>
            <a:xfrm>
              <a:off x="7144" y="3290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15" name="Line 71"/>
            <p:cNvSpPr/>
            <p:nvPr/>
          </p:nvSpPr>
          <p:spPr>
            <a:xfrm>
              <a:off x="8392" y="3515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7716" name="对象 40007"/>
            <p:cNvGraphicFramePr>
              <a:graphicFrameLocks noChangeAspect="1"/>
            </p:cNvGraphicFramePr>
            <p:nvPr/>
          </p:nvGraphicFramePr>
          <p:xfrm>
            <a:off x="7484" y="2495"/>
            <a:ext cx="635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7" imgW="173355" imgH="200025" progId="">
                    <p:embed/>
                  </p:oleObj>
                </mc:Choice>
                <mc:Fallback>
                  <p:oleObj name="" r:id="rId7" imgW="173355" imgH="200025" progId="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84" y="2495"/>
                          <a:ext cx="635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7" name="对象 40008"/>
            <p:cNvGraphicFramePr>
              <a:graphicFrameLocks noChangeAspect="1"/>
            </p:cNvGraphicFramePr>
            <p:nvPr/>
          </p:nvGraphicFramePr>
          <p:xfrm>
            <a:off x="9159" y="3175"/>
            <a:ext cx="685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9" imgW="186690" imgH="200025" progId="">
                    <p:embed/>
                  </p:oleObj>
                </mc:Choice>
                <mc:Fallback>
                  <p:oleObj name="" r:id="rId9" imgW="186690" imgH="200025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159" y="3175"/>
                          <a:ext cx="685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39998"/>
          <p:cNvGraphicFramePr>
            <a:graphicFrameLocks noChangeAspect="1"/>
          </p:cNvGraphicFramePr>
          <p:nvPr/>
        </p:nvGraphicFramePr>
        <p:xfrm>
          <a:off x="7380288" y="1739900"/>
          <a:ext cx="16700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937895" imgH="436880" progId="">
                  <p:embed/>
                </p:oleObj>
              </mc:Choice>
              <mc:Fallback>
                <p:oleObj name="" r:id="rId11" imgW="937895" imgH="436880" progId="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80288" y="1739900"/>
                        <a:ext cx="1670050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>
          <a:xfrm flipV="1">
            <a:off x="6443663" y="3068638"/>
            <a:ext cx="444500" cy="25876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7232650" y="4019550"/>
            <a:ext cx="446088" cy="25717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7264400" y="3081338"/>
            <a:ext cx="382588" cy="304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6473825" y="4019550"/>
            <a:ext cx="384175" cy="304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24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5" name="Rectangle 45"/>
          <p:cNvSpPr/>
          <p:nvPr/>
        </p:nvSpPr>
        <p:spPr>
          <a:xfrm>
            <a:off x="2116138" y="5778500"/>
            <a:ext cx="6662738" cy="7067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调量程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调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R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S</a:t>
            </a:r>
            <a:r>
              <a:rPr kumimoji="0" lang="zh-CN" altLang="en-US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，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变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G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，使△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P= △P 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max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时， 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V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0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=5V DC 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16138" y="5000625"/>
            <a:ext cx="4967287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调零</a:t>
            </a:r>
            <a:endParaRPr lang="zh-CN" altLang="en-US" sz="200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调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W</a:t>
            </a:r>
            <a:r>
              <a: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变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K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使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△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P= △P 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min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=1V DC 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44"/>
          <p:cNvSpPr/>
          <p:nvPr/>
        </p:nvSpPr>
        <p:spPr>
          <a:xfrm>
            <a:off x="2311400" y="846138"/>
            <a:ext cx="49244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）放大器输出电路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76" name="对象 40964"/>
          <p:cNvGraphicFramePr>
            <a:graphicFrameLocks noChangeAspect="1"/>
          </p:cNvGraphicFramePr>
          <p:nvPr/>
        </p:nvGraphicFramePr>
        <p:xfrm>
          <a:off x="6473825" y="928688"/>
          <a:ext cx="2862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988060" imgH="179705" progId="">
                  <p:embed/>
                </p:oleObj>
              </mc:Choice>
              <mc:Fallback>
                <p:oleObj name="" r:id="rId1" imgW="988060" imgH="179705" progId="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3825" y="928688"/>
                        <a:ext cx="2862263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 Box 6"/>
          <p:cNvSpPr txBox="1"/>
          <p:nvPr/>
        </p:nvSpPr>
        <p:spPr>
          <a:xfrm>
            <a:off x="3578225" y="4598988"/>
            <a:ext cx="3505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放大器电路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81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116455" y="1431290"/>
          <a:ext cx="7099300" cy="316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991350" imgH="2962275" progId="Paint.Picture">
                  <p:embed/>
                </p:oleObj>
              </mc:Choice>
              <mc:Fallback>
                <p:oleObj name="" r:id="rId3" imgW="6991350" imgH="29622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6455" y="1431290"/>
                        <a:ext cx="7099300" cy="316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1005" grpId="0"/>
      <p:bldP spid="4100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Text Box 2"/>
          <p:cNvSpPr txBox="1"/>
          <p:nvPr/>
        </p:nvSpPr>
        <p:spPr>
          <a:xfrm>
            <a:off x="3635375" y="5768975"/>
            <a:ext cx="57610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电容式智能变送器组成框图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698" name="Group 6"/>
          <p:cNvGrpSpPr/>
          <p:nvPr/>
        </p:nvGrpSpPr>
        <p:grpSpPr>
          <a:xfrm>
            <a:off x="1697038" y="1273175"/>
            <a:ext cx="8785225" cy="4322763"/>
            <a:chOff x="0" y="0"/>
            <a:chExt cx="5534" cy="2723"/>
          </a:xfrm>
        </p:grpSpPr>
        <p:sp>
          <p:nvSpPr>
            <p:cNvPr id="29699" name="Rectangle 7"/>
            <p:cNvSpPr/>
            <p:nvPr/>
          </p:nvSpPr>
          <p:spPr>
            <a:xfrm>
              <a:off x="948" y="786"/>
              <a:ext cx="896" cy="4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振荡器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与解调器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0" name="Rectangle 8"/>
            <p:cNvSpPr/>
            <p:nvPr/>
          </p:nvSpPr>
          <p:spPr>
            <a:xfrm>
              <a:off x="2056" y="786"/>
              <a:ext cx="474" cy="3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A/D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1" name="Rectangle 9"/>
            <p:cNvSpPr/>
            <p:nvPr/>
          </p:nvSpPr>
          <p:spPr>
            <a:xfrm>
              <a:off x="2794" y="576"/>
              <a:ext cx="368" cy="104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处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理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702" name="Group 10"/>
            <p:cNvGrpSpPr/>
            <p:nvPr/>
          </p:nvGrpSpPr>
          <p:grpSpPr>
            <a:xfrm>
              <a:off x="0" y="786"/>
              <a:ext cx="686" cy="419"/>
              <a:chOff x="0" y="0"/>
              <a:chExt cx="590" cy="363"/>
            </a:xfrm>
          </p:grpSpPr>
          <p:sp>
            <p:nvSpPr>
              <p:cNvPr id="29703" name="Rectangle 11"/>
              <p:cNvSpPr/>
              <p:nvPr/>
            </p:nvSpPr>
            <p:spPr>
              <a:xfrm>
                <a:off x="0" y="0"/>
                <a:ext cx="590" cy="363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4" name="Oval 12"/>
              <p:cNvSpPr/>
              <p:nvPr/>
            </p:nvSpPr>
            <p:spPr>
              <a:xfrm>
                <a:off x="91" y="45"/>
                <a:ext cx="408" cy="27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5" name="Line 13"/>
              <p:cNvSpPr/>
              <p:nvPr/>
            </p:nvSpPr>
            <p:spPr>
              <a:xfrm>
                <a:off x="91" y="181"/>
                <a:ext cx="40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9706" name="Line 14"/>
            <p:cNvSpPr/>
            <p:nvPr/>
          </p:nvSpPr>
          <p:spPr>
            <a:xfrm>
              <a:off x="368" y="524"/>
              <a:ext cx="0" cy="2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7" name="Line 15"/>
            <p:cNvSpPr/>
            <p:nvPr/>
          </p:nvSpPr>
          <p:spPr>
            <a:xfrm flipV="1">
              <a:off x="368" y="1205"/>
              <a:ext cx="0" cy="31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8" name="Line 16"/>
            <p:cNvSpPr/>
            <p:nvPr/>
          </p:nvSpPr>
          <p:spPr>
            <a:xfrm>
              <a:off x="684" y="995"/>
              <a:ext cx="2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9" name="Line 17"/>
            <p:cNvSpPr/>
            <p:nvPr/>
          </p:nvSpPr>
          <p:spPr>
            <a:xfrm>
              <a:off x="1844" y="995"/>
              <a:ext cx="2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0" name="Line 18"/>
            <p:cNvSpPr/>
            <p:nvPr/>
          </p:nvSpPr>
          <p:spPr>
            <a:xfrm>
              <a:off x="2530" y="995"/>
              <a:ext cx="2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1" name="Rectangle 19"/>
            <p:cNvSpPr/>
            <p:nvPr/>
          </p:nvSpPr>
          <p:spPr>
            <a:xfrm>
              <a:off x="3478" y="576"/>
              <a:ext cx="474" cy="3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D/A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2" name="Line 20"/>
            <p:cNvSpPr/>
            <p:nvPr/>
          </p:nvSpPr>
          <p:spPr>
            <a:xfrm>
              <a:off x="3162" y="786"/>
              <a:ext cx="3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3" name="Rectangle 21"/>
            <p:cNvSpPr/>
            <p:nvPr/>
          </p:nvSpPr>
          <p:spPr>
            <a:xfrm>
              <a:off x="3478" y="1205"/>
              <a:ext cx="896" cy="41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数字通信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9714" name="AutoShape 22"/>
            <p:cNvCxnSpPr/>
            <p:nvPr/>
          </p:nvCxnSpPr>
          <p:spPr>
            <a:xfrm>
              <a:off x="3162" y="1413"/>
              <a:ext cx="316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9715" name="Line 23"/>
            <p:cNvSpPr/>
            <p:nvPr/>
          </p:nvSpPr>
          <p:spPr>
            <a:xfrm>
              <a:off x="3954" y="681"/>
              <a:ext cx="15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Line 24"/>
            <p:cNvSpPr/>
            <p:nvPr/>
          </p:nvSpPr>
          <p:spPr>
            <a:xfrm>
              <a:off x="3954" y="891"/>
              <a:ext cx="15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7" name="Rectangle 25"/>
            <p:cNvSpPr/>
            <p:nvPr/>
          </p:nvSpPr>
          <p:spPr>
            <a:xfrm>
              <a:off x="3478" y="1937"/>
              <a:ext cx="896" cy="4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EEPROM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8" name="Rectangle 26"/>
            <p:cNvSpPr/>
            <p:nvPr/>
          </p:nvSpPr>
          <p:spPr>
            <a:xfrm>
              <a:off x="4638" y="1205"/>
              <a:ext cx="844" cy="4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通信器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9" name="Line 27"/>
            <p:cNvSpPr/>
            <p:nvPr/>
          </p:nvSpPr>
          <p:spPr>
            <a:xfrm>
              <a:off x="4480" y="891"/>
              <a:ext cx="0" cy="5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0" name="Line 28"/>
            <p:cNvSpPr/>
            <p:nvPr/>
          </p:nvSpPr>
          <p:spPr>
            <a:xfrm>
              <a:off x="4375" y="1466"/>
              <a:ext cx="1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1" name="Line 29"/>
            <p:cNvSpPr/>
            <p:nvPr/>
          </p:nvSpPr>
          <p:spPr>
            <a:xfrm>
              <a:off x="4850" y="681"/>
              <a:ext cx="0" cy="5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2" name="Line 30"/>
            <p:cNvSpPr/>
            <p:nvPr/>
          </p:nvSpPr>
          <p:spPr>
            <a:xfrm>
              <a:off x="5218" y="891"/>
              <a:ext cx="0" cy="31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3" name="Line 31"/>
            <p:cNvSpPr/>
            <p:nvPr/>
          </p:nvSpPr>
          <p:spPr>
            <a:xfrm flipV="1">
              <a:off x="2846" y="1623"/>
              <a:ext cx="0" cy="4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24" name="Line 32"/>
            <p:cNvSpPr/>
            <p:nvPr/>
          </p:nvSpPr>
          <p:spPr>
            <a:xfrm flipV="1">
              <a:off x="3004" y="1623"/>
              <a:ext cx="0" cy="4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9725" name="对象 44064"/>
            <p:cNvGraphicFramePr>
              <a:graphicFrameLocks noChangeAspect="1"/>
            </p:cNvGraphicFramePr>
            <p:nvPr/>
          </p:nvGraphicFramePr>
          <p:xfrm>
            <a:off x="263" y="158"/>
            <a:ext cx="203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" imgW="158115" imgH="236855" progId="">
                    <p:embed/>
                  </p:oleObj>
                </mc:Choice>
                <mc:Fallback>
                  <p:oleObj name="" r:id="rId1" imgW="158115" imgH="23685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" y="158"/>
                          <a:ext cx="203" cy="3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6" name="对象 44065"/>
            <p:cNvGraphicFramePr>
              <a:graphicFrameLocks noChangeAspect="1"/>
            </p:cNvGraphicFramePr>
            <p:nvPr/>
          </p:nvGraphicFramePr>
          <p:xfrm>
            <a:off x="360" y="1466"/>
            <a:ext cx="22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3" imgW="170815" imgH="236855" progId="">
                    <p:embed/>
                  </p:oleObj>
                </mc:Choice>
                <mc:Fallback>
                  <p:oleObj name="" r:id="rId3" imgW="170815" imgH="236855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0" y="1466"/>
                          <a:ext cx="220" cy="3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7" name="Rectangle 36"/>
            <p:cNvSpPr/>
            <p:nvPr/>
          </p:nvSpPr>
          <p:spPr>
            <a:xfrm>
              <a:off x="4112" y="0"/>
              <a:ext cx="896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数字信号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8" name="Rectangle 37"/>
            <p:cNvSpPr/>
            <p:nvPr/>
          </p:nvSpPr>
          <p:spPr>
            <a:xfrm>
              <a:off x="2846" y="2251"/>
              <a:ext cx="317" cy="4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手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9" name="Rectangle 38"/>
            <p:cNvSpPr/>
            <p:nvPr/>
          </p:nvSpPr>
          <p:spPr>
            <a:xfrm>
              <a:off x="2530" y="2251"/>
              <a:ext cx="317" cy="4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自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30" name="Line 39"/>
            <p:cNvSpPr/>
            <p:nvPr/>
          </p:nvSpPr>
          <p:spPr>
            <a:xfrm>
              <a:off x="3130" y="2177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31" name="Line 40"/>
            <p:cNvSpPr/>
            <p:nvPr/>
          </p:nvSpPr>
          <p:spPr>
            <a:xfrm flipV="1">
              <a:off x="3130" y="1633"/>
              <a:ext cx="0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9732" name="Line 16"/>
          <p:cNvSpPr/>
          <p:nvPr/>
        </p:nvSpPr>
        <p:spPr>
          <a:xfrm flipH="1">
            <a:off x="2784475" y="3068638"/>
            <a:ext cx="449263" cy="11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33" name="TextBox 2"/>
          <p:cNvSpPr txBox="1"/>
          <p:nvPr/>
        </p:nvSpPr>
        <p:spPr>
          <a:xfrm>
            <a:off x="8085138" y="1892300"/>
            <a:ext cx="2286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20mADC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7" name="Rectangle 2"/>
          <p:cNvSpPr/>
          <p:nvPr/>
        </p:nvSpPr>
        <p:spPr>
          <a:xfrm>
            <a:off x="3811588" y="106363"/>
            <a:ext cx="458946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电容式智能压力变送器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22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Rectangle 4"/>
          <p:cNvSpPr/>
          <p:nvPr/>
        </p:nvSpPr>
        <p:spPr>
          <a:xfrm>
            <a:off x="2063750" y="836613"/>
            <a:ext cx="7993063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将温度线性地转换为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20mADC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信号。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4" name="Rectangle 5"/>
          <p:cNvSpPr/>
          <p:nvPr/>
        </p:nvSpPr>
        <p:spPr>
          <a:xfrm>
            <a:off x="2100263" y="1735138"/>
            <a:ext cx="18002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线路组成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Rectangle 6"/>
          <p:cNvSpPr/>
          <p:nvPr/>
        </p:nvSpPr>
        <p:spPr>
          <a:xfrm>
            <a:off x="2625725" y="4970463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量程单元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6" name="Rectangle 7"/>
          <p:cNvSpPr/>
          <p:nvPr/>
        </p:nvSpPr>
        <p:spPr>
          <a:xfrm>
            <a:off x="2657475" y="3925888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输入部分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7" name="Rectangle 8"/>
          <p:cNvSpPr/>
          <p:nvPr/>
        </p:nvSpPr>
        <p:spPr>
          <a:xfrm>
            <a:off x="6240463" y="3933825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运算放大器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9"/>
          <p:cNvSpPr/>
          <p:nvPr/>
        </p:nvSpPr>
        <p:spPr>
          <a:xfrm>
            <a:off x="4943475" y="5084763"/>
            <a:ext cx="1223963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反馈单元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9" name="Rectangle 10"/>
          <p:cNvSpPr/>
          <p:nvPr/>
        </p:nvSpPr>
        <p:spPr>
          <a:xfrm>
            <a:off x="3648075" y="3068638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调零、零点迁移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30" name="Oval 11"/>
          <p:cNvSpPr/>
          <p:nvPr/>
        </p:nvSpPr>
        <p:spPr>
          <a:xfrm>
            <a:off x="4518025" y="4167188"/>
            <a:ext cx="179388" cy="17938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Line 12"/>
          <p:cNvSpPr/>
          <p:nvPr/>
        </p:nvSpPr>
        <p:spPr>
          <a:xfrm>
            <a:off x="4029075" y="4259263"/>
            <a:ext cx="4937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2" name="Line 13"/>
          <p:cNvSpPr/>
          <p:nvPr/>
        </p:nvSpPr>
        <p:spPr>
          <a:xfrm flipH="1">
            <a:off x="4605338" y="3535363"/>
            <a:ext cx="0" cy="619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3" name="Line 14"/>
          <p:cNvSpPr/>
          <p:nvPr/>
        </p:nvSpPr>
        <p:spPr>
          <a:xfrm>
            <a:off x="9480550" y="4292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4" name="Line 15"/>
          <p:cNvSpPr/>
          <p:nvPr/>
        </p:nvSpPr>
        <p:spPr>
          <a:xfrm flipH="1">
            <a:off x="6167438" y="5445125"/>
            <a:ext cx="36734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5" name="Line 16"/>
          <p:cNvSpPr/>
          <p:nvPr/>
        </p:nvSpPr>
        <p:spPr>
          <a:xfrm flipV="1">
            <a:off x="4605338" y="4364038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6" name="Text Box 17"/>
          <p:cNvSpPr txBox="1"/>
          <p:nvPr/>
        </p:nvSpPr>
        <p:spPr>
          <a:xfrm>
            <a:off x="4097338" y="3892550"/>
            <a:ext cx="492125" cy="20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 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0737" name="Group 18"/>
          <p:cNvGrpSpPr/>
          <p:nvPr/>
        </p:nvGrpSpPr>
        <p:grpSpPr>
          <a:xfrm>
            <a:off x="4410075" y="4059238"/>
            <a:ext cx="107950" cy="107950"/>
            <a:chOff x="0" y="0"/>
            <a:chExt cx="68" cy="68"/>
          </a:xfrm>
        </p:grpSpPr>
        <p:sp>
          <p:nvSpPr>
            <p:cNvPr id="30738" name="Line 19"/>
            <p:cNvSpPr/>
            <p:nvPr/>
          </p:nvSpPr>
          <p:spPr>
            <a:xfrm>
              <a:off x="0" y="32"/>
              <a:ext cx="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9" name="Line 20"/>
            <p:cNvSpPr/>
            <p:nvPr/>
          </p:nvSpPr>
          <p:spPr>
            <a:xfrm>
              <a:off x="32" y="0"/>
              <a:ext cx="0" cy="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740" name="Line 21"/>
          <p:cNvSpPr/>
          <p:nvPr/>
        </p:nvSpPr>
        <p:spPr>
          <a:xfrm>
            <a:off x="4714875" y="4440238"/>
            <a:ext cx="1079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41" name="Text Box 22"/>
          <p:cNvSpPr txBox="1"/>
          <p:nvPr/>
        </p:nvSpPr>
        <p:spPr>
          <a:xfrm>
            <a:off x="4676775" y="4478338"/>
            <a:ext cx="428625" cy="20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Vf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2" name="Text Box 23"/>
          <p:cNvSpPr txBox="1"/>
          <p:nvPr/>
        </p:nvSpPr>
        <p:spPr>
          <a:xfrm>
            <a:off x="4676775" y="3821113"/>
            <a:ext cx="357188" cy="225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3" name="Text Box 24"/>
          <p:cNvSpPr txBox="1"/>
          <p:nvPr/>
        </p:nvSpPr>
        <p:spPr>
          <a:xfrm>
            <a:off x="10128250" y="3860800"/>
            <a:ext cx="285750" cy="280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4" name="Text Box 25"/>
          <p:cNvSpPr txBox="1"/>
          <p:nvPr/>
        </p:nvSpPr>
        <p:spPr>
          <a:xfrm>
            <a:off x="2152650" y="3821113"/>
            <a:ext cx="352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5" name="Line 26"/>
          <p:cNvSpPr/>
          <p:nvPr/>
        </p:nvSpPr>
        <p:spPr>
          <a:xfrm>
            <a:off x="2047875" y="4262438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6" name="Rectangle 27"/>
          <p:cNvSpPr/>
          <p:nvPr/>
        </p:nvSpPr>
        <p:spPr>
          <a:xfrm>
            <a:off x="8112125" y="3933825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功率放大器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47" name="Line 28"/>
          <p:cNvSpPr/>
          <p:nvPr/>
        </p:nvSpPr>
        <p:spPr>
          <a:xfrm>
            <a:off x="9840913" y="4292600"/>
            <a:ext cx="0" cy="1152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48" name="Line 29"/>
          <p:cNvSpPr/>
          <p:nvPr/>
        </p:nvSpPr>
        <p:spPr>
          <a:xfrm>
            <a:off x="7608888" y="4292600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9" name="Line 30"/>
          <p:cNvSpPr/>
          <p:nvPr/>
        </p:nvSpPr>
        <p:spPr>
          <a:xfrm>
            <a:off x="4727575" y="4292600"/>
            <a:ext cx="15128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0" name="Line 31"/>
          <p:cNvSpPr/>
          <p:nvPr/>
        </p:nvSpPr>
        <p:spPr>
          <a:xfrm flipH="1">
            <a:off x="4583113" y="5445125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51" name="Line 32"/>
          <p:cNvSpPr/>
          <p:nvPr/>
        </p:nvSpPr>
        <p:spPr>
          <a:xfrm>
            <a:off x="6240463" y="2565400"/>
            <a:ext cx="1587" cy="3421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52" name="Rectangle 33"/>
          <p:cNvSpPr/>
          <p:nvPr/>
        </p:nvSpPr>
        <p:spPr>
          <a:xfrm>
            <a:off x="8112125" y="4775200"/>
            <a:ext cx="11671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V/I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3" name="Rectangle 34"/>
          <p:cNvSpPr/>
          <p:nvPr/>
        </p:nvSpPr>
        <p:spPr>
          <a:xfrm>
            <a:off x="6456363" y="4970463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放大单元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54" name="Rectangle 35"/>
          <p:cNvSpPr/>
          <p:nvPr/>
        </p:nvSpPr>
        <p:spPr>
          <a:xfrm>
            <a:off x="6456363" y="2636838"/>
            <a:ext cx="2808287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DC/AC/DC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变换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55" name="Line 36"/>
          <p:cNvSpPr/>
          <p:nvPr/>
        </p:nvSpPr>
        <p:spPr>
          <a:xfrm flipH="1">
            <a:off x="9264650" y="2997200"/>
            <a:ext cx="9350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6" name="Text Box 37"/>
          <p:cNvSpPr txBox="1"/>
          <p:nvPr/>
        </p:nvSpPr>
        <p:spPr>
          <a:xfrm>
            <a:off x="9336088" y="2636838"/>
            <a:ext cx="936625" cy="2809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24V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57" name="Line 38"/>
          <p:cNvSpPr/>
          <p:nvPr/>
        </p:nvSpPr>
        <p:spPr>
          <a:xfrm>
            <a:off x="6959600" y="3357563"/>
            <a:ext cx="0" cy="576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8" name="Line 39"/>
          <p:cNvSpPr/>
          <p:nvPr/>
        </p:nvSpPr>
        <p:spPr>
          <a:xfrm>
            <a:off x="8688388" y="3357563"/>
            <a:ext cx="0" cy="576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9" name="Line 40"/>
          <p:cNvSpPr/>
          <p:nvPr/>
        </p:nvSpPr>
        <p:spPr>
          <a:xfrm>
            <a:off x="3000375" y="2852738"/>
            <a:ext cx="0" cy="10810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60" name="Line 41"/>
          <p:cNvSpPr/>
          <p:nvPr/>
        </p:nvSpPr>
        <p:spPr>
          <a:xfrm flipH="1">
            <a:off x="3000375" y="2852738"/>
            <a:ext cx="34559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61" name="Line 42"/>
          <p:cNvSpPr/>
          <p:nvPr/>
        </p:nvSpPr>
        <p:spPr>
          <a:xfrm>
            <a:off x="4583113" y="2852738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62" name="Text Box 43"/>
          <p:cNvSpPr txBox="1"/>
          <p:nvPr/>
        </p:nvSpPr>
        <p:spPr>
          <a:xfrm>
            <a:off x="4367213" y="2276475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3" name="Text Box 44"/>
          <p:cNvSpPr txBox="1"/>
          <p:nvPr/>
        </p:nvSpPr>
        <p:spPr>
          <a:xfrm>
            <a:off x="7032625" y="3429000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4" name="Text Box 45"/>
          <p:cNvSpPr txBox="1"/>
          <p:nvPr/>
        </p:nvSpPr>
        <p:spPr>
          <a:xfrm>
            <a:off x="8759825" y="3357563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5" name="Text Box 2"/>
          <p:cNvSpPr txBox="1"/>
          <p:nvPr/>
        </p:nvSpPr>
        <p:spPr>
          <a:xfrm>
            <a:off x="3935413" y="6021388"/>
            <a:ext cx="4829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温度变送器组成框图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 Box 2"/>
          <p:cNvSpPr txBox="1"/>
          <p:nvPr/>
        </p:nvSpPr>
        <p:spPr>
          <a:xfrm>
            <a:off x="3935413" y="6021388"/>
            <a:ext cx="4829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热电偶温度变送器框图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6" name="Text Box 47"/>
          <p:cNvSpPr txBox="1"/>
          <p:nvPr/>
        </p:nvSpPr>
        <p:spPr>
          <a:xfrm>
            <a:off x="2424113" y="836613"/>
            <a:ext cx="26314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热电偶温度变送器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747" name="组合 46085"/>
          <p:cNvGrpSpPr/>
          <p:nvPr/>
        </p:nvGrpSpPr>
        <p:grpSpPr>
          <a:xfrm>
            <a:off x="1677988" y="1333500"/>
            <a:ext cx="8458200" cy="4651375"/>
            <a:chOff x="0" y="0"/>
            <a:chExt cx="13320" cy="7325"/>
          </a:xfrm>
        </p:grpSpPr>
        <p:sp>
          <p:nvSpPr>
            <p:cNvPr id="31748" name="Rectangle 5"/>
            <p:cNvSpPr/>
            <p:nvPr/>
          </p:nvSpPr>
          <p:spPr>
            <a:xfrm>
              <a:off x="720" y="2280"/>
              <a:ext cx="120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49" name="Rectangle 6"/>
            <p:cNvSpPr/>
            <p:nvPr/>
          </p:nvSpPr>
          <p:spPr>
            <a:xfrm>
              <a:off x="5400" y="600"/>
              <a:ext cx="84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0" name="Rectangle 7"/>
            <p:cNvSpPr/>
            <p:nvPr/>
          </p:nvSpPr>
          <p:spPr>
            <a:xfrm>
              <a:off x="6960" y="2520"/>
              <a:ext cx="144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1" name="Rectangle 8"/>
            <p:cNvSpPr/>
            <p:nvPr/>
          </p:nvSpPr>
          <p:spPr>
            <a:xfrm>
              <a:off x="10680" y="2520"/>
              <a:ext cx="156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2" name="Rectangle 9"/>
            <p:cNvSpPr/>
            <p:nvPr/>
          </p:nvSpPr>
          <p:spPr>
            <a:xfrm>
              <a:off x="3516" y="566"/>
              <a:ext cx="1320" cy="147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3" name="Rectangle 10"/>
            <p:cNvSpPr/>
            <p:nvPr/>
          </p:nvSpPr>
          <p:spPr>
            <a:xfrm>
              <a:off x="6840" y="960"/>
              <a:ext cx="5280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4" name="Rectangle 11"/>
            <p:cNvSpPr/>
            <p:nvPr/>
          </p:nvSpPr>
          <p:spPr>
            <a:xfrm>
              <a:off x="3176" y="4920"/>
              <a:ext cx="3185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非线性校正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5" name="AutoShape 12"/>
            <p:cNvSpPr/>
            <p:nvPr/>
          </p:nvSpPr>
          <p:spPr>
            <a:xfrm>
              <a:off x="4309" y="2948"/>
              <a:ext cx="480" cy="480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6" name="Line 15"/>
            <p:cNvSpPr/>
            <p:nvPr/>
          </p:nvSpPr>
          <p:spPr>
            <a:xfrm>
              <a:off x="8400" y="324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7" name="Line 16"/>
            <p:cNvSpPr/>
            <p:nvPr/>
          </p:nvSpPr>
          <p:spPr>
            <a:xfrm>
              <a:off x="10200" y="324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8" name="Line 17"/>
            <p:cNvSpPr/>
            <p:nvPr/>
          </p:nvSpPr>
          <p:spPr>
            <a:xfrm>
              <a:off x="12240" y="3240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9" name="Line 18"/>
            <p:cNvSpPr/>
            <p:nvPr/>
          </p:nvSpPr>
          <p:spPr>
            <a:xfrm flipH="1">
              <a:off x="6360" y="5280"/>
              <a:ext cx="6060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60" name="Rectangle 21"/>
            <p:cNvSpPr/>
            <p:nvPr/>
          </p:nvSpPr>
          <p:spPr>
            <a:xfrm>
              <a:off x="8880" y="2520"/>
              <a:ext cx="132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1" name="Line 22"/>
            <p:cNvSpPr/>
            <p:nvPr/>
          </p:nvSpPr>
          <p:spPr>
            <a:xfrm flipH="1" flipV="1">
              <a:off x="12420" y="3240"/>
              <a:ext cx="0" cy="2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2" name="Line 24"/>
            <p:cNvSpPr/>
            <p:nvPr/>
          </p:nvSpPr>
          <p:spPr>
            <a:xfrm>
              <a:off x="120" y="3240"/>
              <a:ext cx="6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63" name="Text Box 26"/>
            <p:cNvSpPr txBox="1"/>
            <p:nvPr/>
          </p:nvSpPr>
          <p:spPr>
            <a:xfrm>
              <a:off x="4560" y="3360"/>
              <a:ext cx="10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4" name="Text Box 27"/>
            <p:cNvSpPr txBox="1"/>
            <p:nvPr/>
          </p:nvSpPr>
          <p:spPr>
            <a:xfrm>
              <a:off x="0" y="26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5" name="Text Box 28"/>
            <p:cNvSpPr txBox="1"/>
            <p:nvPr/>
          </p:nvSpPr>
          <p:spPr>
            <a:xfrm>
              <a:off x="1928" y="2267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6" name="AutoShape 29"/>
            <p:cNvSpPr/>
            <p:nvPr/>
          </p:nvSpPr>
          <p:spPr>
            <a:xfrm>
              <a:off x="4800" y="132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7" name="AutoShape 30"/>
            <p:cNvSpPr/>
            <p:nvPr/>
          </p:nvSpPr>
          <p:spPr>
            <a:xfrm>
              <a:off x="6240" y="132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8" name="AutoShape 31"/>
            <p:cNvSpPr/>
            <p:nvPr/>
          </p:nvSpPr>
          <p:spPr>
            <a:xfrm>
              <a:off x="12120" y="120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9" name="Line 32"/>
            <p:cNvSpPr/>
            <p:nvPr/>
          </p:nvSpPr>
          <p:spPr>
            <a:xfrm>
              <a:off x="6600" y="120"/>
              <a:ext cx="0" cy="612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70" name="AutoShape 33"/>
            <p:cNvSpPr/>
            <p:nvPr/>
          </p:nvSpPr>
          <p:spPr>
            <a:xfrm>
              <a:off x="7560" y="1800"/>
              <a:ext cx="240" cy="720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1" name="AutoShape 34"/>
            <p:cNvSpPr/>
            <p:nvPr/>
          </p:nvSpPr>
          <p:spPr>
            <a:xfrm>
              <a:off x="9360" y="1800"/>
              <a:ext cx="240" cy="720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2" name="Text Box 35"/>
            <p:cNvSpPr txBox="1"/>
            <p:nvPr/>
          </p:nvSpPr>
          <p:spPr>
            <a:xfrm>
              <a:off x="2160" y="6600"/>
              <a:ext cx="22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3" name="Text Box 36"/>
            <p:cNvSpPr txBox="1"/>
            <p:nvPr/>
          </p:nvSpPr>
          <p:spPr>
            <a:xfrm>
              <a:off x="8280" y="6480"/>
              <a:ext cx="22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4" name="Text Box 37"/>
            <p:cNvSpPr txBox="1"/>
            <p:nvPr/>
          </p:nvSpPr>
          <p:spPr>
            <a:xfrm>
              <a:off x="12240" y="240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5" name="Text Box 38"/>
            <p:cNvSpPr txBox="1"/>
            <p:nvPr/>
          </p:nvSpPr>
          <p:spPr>
            <a:xfrm>
              <a:off x="12240" y="336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6" name="Text Box 39"/>
            <p:cNvSpPr txBox="1"/>
            <p:nvPr/>
          </p:nvSpPr>
          <p:spPr>
            <a:xfrm>
              <a:off x="11040" y="240"/>
              <a:ext cx="20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7" name="Rectangle 40"/>
            <p:cNvSpPr/>
            <p:nvPr/>
          </p:nvSpPr>
          <p:spPr>
            <a:xfrm>
              <a:off x="2156" y="0"/>
              <a:ext cx="4325" cy="624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8" name="Rectangle 41"/>
            <p:cNvSpPr/>
            <p:nvPr/>
          </p:nvSpPr>
          <p:spPr>
            <a:xfrm>
              <a:off x="6720" y="0"/>
              <a:ext cx="6600" cy="62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9" name="Line 42"/>
            <p:cNvSpPr/>
            <p:nvPr/>
          </p:nvSpPr>
          <p:spPr>
            <a:xfrm flipV="1">
              <a:off x="3360" y="6240"/>
              <a:ext cx="36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0" name="Line 43"/>
            <p:cNvSpPr/>
            <p:nvPr/>
          </p:nvSpPr>
          <p:spPr>
            <a:xfrm flipV="1">
              <a:off x="9000" y="624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1" name="Line 44"/>
            <p:cNvSpPr/>
            <p:nvPr/>
          </p:nvSpPr>
          <p:spPr>
            <a:xfrm flipH="1">
              <a:off x="1475" y="4195"/>
              <a:ext cx="112" cy="79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2" name="Text Box 45"/>
            <p:cNvSpPr txBox="1"/>
            <p:nvPr/>
          </p:nvSpPr>
          <p:spPr>
            <a:xfrm>
              <a:off x="567" y="5330"/>
              <a:ext cx="158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3" name="Rectangle 5"/>
            <p:cNvSpPr/>
            <p:nvPr/>
          </p:nvSpPr>
          <p:spPr>
            <a:xfrm>
              <a:off x="2608" y="2267"/>
              <a:ext cx="120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84" name="箭头 4176"/>
            <p:cNvSpPr/>
            <p:nvPr/>
          </p:nvSpPr>
          <p:spPr>
            <a:xfrm>
              <a:off x="1928" y="3174"/>
              <a:ext cx="680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5" name="箭头 4177"/>
            <p:cNvSpPr/>
            <p:nvPr/>
          </p:nvSpPr>
          <p:spPr>
            <a:xfrm flipV="1">
              <a:off x="4537" y="3401"/>
              <a:ext cx="1" cy="147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6" name="箭头 4178"/>
            <p:cNvSpPr/>
            <p:nvPr/>
          </p:nvSpPr>
          <p:spPr>
            <a:xfrm>
              <a:off x="4537" y="2040"/>
              <a:ext cx="1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7" name="箭头 4179"/>
            <p:cNvSpPr/>
            <p:nvPr/>
          </p:nvSpPr>
          <p:spPr>
            <a:xfrm>
              <a:off x="3857" y="3174"/>
              <a:ext cx="453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8" name="箭头 4180"/>
            <p:cNvSpPr/>
            <p:nvPr/>
          </p:nvSpPr>
          <p:spPr>
            <a:xfrm>
              <a:off x="4763" y="3174"/>
              <a:ext cx="2154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9" name="Text Box 46"/>
            <p:cNvSpPr txBox="1"/>
            <p:nvPr/>
          </p:nvSpPr>
          <p:spPr>
            <a:xfrm>
              <a:off x="3709" y="2312"/>
              <a:ext cx="10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17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9300" y="2790825"/>
          <a:ext cx="3873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190500" imgH="215900" progId="Equation.KSEE3">
                  <p:embed/>
                </p:oleObj>
              </mc:Choice>
              <mc:Fallback>
                <p:oleObj name="" r:id="rId1" imgW="190500" imgH="215900" progId="Equation.KSEE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9300" y="2790825"/>
                        <a:ext cx="387350" cy="439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91" name="Rectangle 2"/>
          <p:cNvSpPr/>
          <p:nvPr/>
        </p:nvSpPr>
        <p:spPr>
          <a:xfrm>
            <a:off x="3884613" y="1825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1792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Group 2"/>
          <p:cNvGrpSpPr/>
          <p:nvPr/>
        </p:nvGrpSpPr>
        <p:grpSpPr>
          <a:xfrm>
            <a:off x="2136775" y="765175"/>
            <a:ext cx="8139748" cy="4968875"/>
            <a:chOff x="0" y="0"/>
            <a:chExt cx="12820" cy="7825"/>
          </a:xfrm>
        </p:grpSpPr>
        <p:sp>
          <p:nvSpPr>
            <p:cNvPr id="5122" name="Line 3"/>
            <p:cNvSpPr/>
            <p:nvPr/>
          </p:nvSpPr>
          <p:spPr>
            <a:xfrm flipH="1">
              <a:off x="2878" y="7600"/>
              <a:ext cx="110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3" name="Line 4"/>
            <p:cNvSpPr/>
            <p:nvPr/>
          </p:nvSpPr>
          <p:spPr>
            <a:xfrm>
              <a:off x="3653" y="7600"/>
              <a:ext cx="110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4" name="Line 5"/>
            <p:cNvSpPr/>
            <p:nvPr/>
          </p:nvSpPr>
          <p:spPr>
            <a:xfrm>
              <a:off x="2835" y="7825"/>
              <a:ext cx="88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25" name="Group 6"/>
            <p:cNvGrpSpPr/>
            <p:nvPr/>
          </p:nvGrpSpPr>
          <p:grpSpPr>
            <a:xfrm>
              <a:off x="6840" y="0"/>
              <a:ext cx="2703" cy="6028"/>
              <a:chOff x="0" y="0"/>
              <a:chExt cx="1296" cy="3072"/>
            </a:xfrm>
          </p:grpSpPr>
          <p:sp>
            <p:nvSpPr>
              <p:cNvPr id="5126" name="Oval 7"/>
              <p:cNvSpPr/>
              <p:nvPr/>
            </p:nvSpPr>
            <p:spPr>
              <a:xfrm>
                <a:off x="0" y="0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7" name="Oval 8"/>
              <p:cNvSpPr/>
              <p:nvPr/>
            </p:nvSpPr>
            <p:spPr>
              <a:xfrm>
                <a:off x="0" y="816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8" name="Line 9"/>
              <p:cNvSpPr/>
              <p:nvPr/>
            </p:nvSpPr>
            <p:spPr>
              <a:xfrm>
                <a:off x="0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9" name="Line 10"/>
              <p:cNvSpPr/>
              <p:nvPr/>
            </p:nvSpPr>
            <p:spPr>
              <a:xfrm>
                <a:off x="912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0" name="Line 11"/>
              <p:cNvSpPr/>
              <p:nvPr/>
            </p:nvSpPr>
            <p:spPr>
              <a:xfrm>
                <a:off x="0" y="480"/>
                <a:ext cx="9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1" name="Line 12"/>
              <p:cNvSpPr/>
              <p:nvPr/>
            </p:nvSpPr>
            <p:spPr>
              <a:xfrm>
                <a:off x="96" y="57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2" name="Line 13"/>
              <p:cNvSpPr/>
              <p:nvPr/>
            </p:nvSpPr>
            <p:spPr>
              <a:xfrm>
                <a:off x="576" y="624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3" name="Line 14"/>
              <p:cNvSpPr/>
              <p:nvPr/>
            </p:nvSpPr>
            <p:spPr>
              <a:xfrm>
                <a:off x="288" y="72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4" name="Line 15"/>
              <p:cNvSpPr/>
              <p:nvPr/>
            </p:nvSpPr>
            <p:spPr>
              <a:xfrm>
                <a:off x="720" y="768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5" name="Line 16"/>
              <p:cNvSpPr/>
              <p:nvPr/>
            </p:nvSpPr>
            <p:spPr>
              <a:xfrm>
                <a:off x="240" y="912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6" name="Line 17"/>
              <p:cNvSpPr/>
              <p:nvPr/>
            </p:nvSpPr>
            <p:spPr>
              <a:xfrm>
                <a:off x="576" y="912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7" name="Line 18"/>
              <p:cNvSpPr/>
              <p:nvPr/>
            </p:nvSpPr>
            <p:spPr>
              <a:xfrm>
                <a:off x="768" y="576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8" name="Line 19"/>
              <p:cNvSpPr/>
              <p:nvPr/>
            </p:nvSpPr>
            <p:spPr>
              <a:xfrm>
                <a:off x="768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9" name="Line 20"/>
              <p:cNvSpPr/>
              <p:nvPr/>
            </p:nvSpPr>
            <p:spPr>
              <a:xfrm>
                <a:off x="768" y="1104"/>
                <a:ext cx="38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0" name="Line 21"/>
              <p:cNvSpPr/>
              <p:nvPr/>
            </p:nvSpPr>
            <p:spPr>
              <a:xfrm>
                <a:off x="1152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1" name="Oval 22"/>
              <p:cNvSpPr/>
              <p:nvPr/>
            </p:nvSpPr>
            <p:spPr>
              <a:xfrm>
                <a:off x="1008" y="720"/>
                <a:ext cx="288" cy="28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LT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2" name="Line 23"/>
              <p:cNvSpPr/>
              <p:nvPr/>
            </p:nvSpPr>
            <p:spPr>
              <a:xfrm>
                <a:off x="672" y="1056"/>
                <a:ext cx="0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3" name="Line 24"/>
              <p:cNvSpPr/>
              <p:nvPr/>
            </p:nvSpPr>
            <p:spPr>
              <a:xfrm>
                <a:off x="576" y="120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4" name="Line 25"/>
              <p:cNvSpPr/>
              <p:nvPr/>
            </p:nvSpPr>
            <p:spPr>
              <a:xfrm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5" name="Line 26"/>
              <p:cNvSpPr/>
              <p:nvPr/>
            </p:nvSpPr>
            <p:spPr>
              <a:xfrm flipH="1"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6" name="Line 27"/>
              <p:cNvSpPr/>
              <p:nvPr/>
            </p:nvSpPr>
            <p:spPr>
              <a:xfrm>
                <a:off x="576" y="13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7" name="Line 28"/>
              <p:cNvSpPr/>
              <p:nvPr/>
            </p:nvSpPr>
            <p:spPr>
              <a:xfrm>
                <a:off x="528" y="12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8" name="Line 29"/>
              <p:cNvSpPr/>
              <p:nvPr/>
            </p:nvSpPr>
            <p:spPr>
              <a:xfrm>
                <a:off x="528" y="1200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9" name="Line 30"/>
              <p:cNvSpPr/>
              <p:nvPr/>
            </p:nvSpPr>
            <p:spPr>
              <a:xfrm>
                <a:off x="672" y="1392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pSp>
            <p:nvGrpSpPr>
              <p:cNvPr id="5150" name="Group 31"/>
              <p:cNvGrpSpPr/>
              <p:nvPr/>
            </p:nvGrpSpPr>
            <p:grpSpPr>
              <a:xfrm>
                <a:off x="0" y="1536"/>
                <a:ext cx="1296" cy="1536"/>
                <a:chOff x="0" y="0"/>
                <a:chExt cx="1296" cy="1536"/>
              </a:xfrm>
            </p:grpSpPr>
            <p:sp>
              <p:nvSpPr>
                <p:cNvPr id="5151" name="Oval 32"/>
                <p:cNvSpPr/>
                <p:nvPr/>
              </p:nvSpPr>
              <p:spPr>
                <a:xfrm>
                  <a:off x="0" y="0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52" name="Oval 33"/>
                <p:cNvSpPr/>
                <p:nvPr/>
              </p:nvSpPr>
              <p:spPr>
                <a:xfrm>
                  <a:off x="0" y="816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53" name="Line 34"/>
                <p:cNvSpPr/>
                <p:nvPr/>
              </p:nvSpPr>
              <p:spPr>
                <a:xfrm>
                  <a:off x="0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4" name="Line 35"/>
                <p:cNvSpPr/>
                <p:nvPr/>
              </p:nvSpPr>
              <p:spPr>
                <a:xfrm>
                  <a:off x="912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5" name="Line 36"/>
                <p:cNvSpPr/>
                <p:nvPr/>
              </p:nvSpPr>
              <p:spPr>
                <a:xfrm>
                  <a:off x="0" y="480"/>
                  <a:ext cx="91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6" name="Line 37"/>
                <p:cNvSpPr/>
                <p:nvPr/>
              </p:nvSpPr>
              <p:spPr>
                <a:xfrm>
                  <a:off x="96" y="57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7" name="Line 38"/>
                <p:cNvSpPr/>
                <p:nvPr/>
              </p:nvSpPr>
              <p:spPr>
                <a:xfrm>
                  <a:off x="576" y="624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8" name="Line 39"/>
                <p:cNvSpPr/>
                <p:nvPr/>
              </p:nvSpPr>
              <p:spPr>
                <a:xfrm>
                  <a:off x="288" y="72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9" name="Line 40"/>
                <p:cNvSpPr/>
                <p:nvPr/>
              </p:nvSpPr>
              <p:spPr>
                <a:xfrm>
                  <a:off x="720" y="768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0" name="Line 41"/>
                <p:cNvSpPr/>
                <p:nvPr/>
              </p:nvSpPr>
              <p:spPr>
                <a:xfrm>
                  <a:off x="240" y="912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1" name="Line 42"/>
                <p:cNvSpPr/>
                <p:nvPr/>
              </p:nvSpPr>
              <p:spPr>
                <a:xfrm>
                  <a:off x="576" y="912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2" name="Line 43"/>
                <p:cNvSpPr/>
                <p:nvPr/>
              </p:nvSpPr>
              <p:spPr>
                <a:xfrm>
                  <a:off x="768" y="576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3" name="Line 44"/>
                <p:cNvSpPr/>
                <p:nvPr/>
              </p:nvSpPr>
              <p:spPr>
                <a:xfrm>
                  <a:off x="768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4" name="Line 45"/>
                <p:cNvSpPr/>
                <p:nvPr/>
              </p:nvSpPr>
              <p:spPr>
                <a:xfrm>
                  <a:off x="768" y="1104"/>
                  <a:ext cx="38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5" name="Line 46"/>
                <p:cNvSpPr/>
                <p:nvPr/>
              </p:nvSpPr>
              <p:spPr>
                <a:xfrm>
                  <a:off x="1152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6" name="Oval 47"/>
                <p:cNvSpPr/>
                <p:nvPr/>
              </p:nvSpPr>
              <p:spPr>
                <a:xfrm>
                  <a:off x="1008" y="720"/>
                  <a:ext cx="288" cy="288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LT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67" name="Line 48"/>
                <p:cNvSpPr/>
                <p:nvPr/>
              </p:nvSpPr>
              <p:spPr>
                <a:xfrm>
                  <a:off x="672" y="1056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8" name="Line 49"/>
                <p:cNvSpPr/>
                <p:nvPr/>
              </p:nvSpPr>
              <p:spPr>
                <a:xfrm>
                  <a:off x="576" y="120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9" name="Line 50"/>
                <p:cNvSpPr/>
                <p:nvPr/>
              </p:nvSpPr>
              <p:spPr>
                <a:xfrm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0" name="Line 51"/>
                <p:cNvSpPr/>
                <p:nvPr/>
              </p:nvSpPr>
              <p:spPr>
                <a:xfrm flipH="1"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1" name="Line 52"/>
                <p:cNvSpPr/>
                <p:nvPr/>
              </p:nvSpPr>
              <p:spPr>
                <a:xfrm>
                  <a:off x="576" y="13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2" name="Line 53"/>
                <p:cNvSpPr/>
                <p:nvPr/>
              </p:nvSpPr>
              <p:spPr>
                <a:xfrm>
                  <a:off x="528" y="129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3" name="Line 54"/>
                <p:cNvSpPr/>
                <p:nvPr/>
              </p:nvSpPr>
              <p:spPr>
                <a:xfrm>
                  <a:off x="528" y="120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4" name="Line 55"/>
                <p:cNvSpPr/>
                <p:nvPr/>
              </p:nvSpPr>
              <p:spPr>
                <a:xfrm>
                  <a:off x="672" y="1392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  <p:sp>
          <p:nvSpPr>
            <p:cNvPr id="5175" name="Line 56"/>
            <p:cNvSpPr/>
            <p:nvPr/>
          </p:nvSpPr>
          <p:spPr>
            <a:xfrm>
              <a:off x="5538" y="5463"/>
              <a:ext cx="0" cy="19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6" name="Line 57"/>
            <p:cNvSpPr/>
            <p:nvPr/>
          </p:nvSpPr>
          <p:spPr>
            <a:xfrm>
              <a:off x="5538" y="7443"/>
              <a:ext cx="55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7" name="Line 58"/>
            <p:cNvSpPr/>
            <p:nvPr/>
          </p:nvSpPr>
          <p:spPr>
            <a:xfrm flipV="1">
              <a:off x="11045" y="5370"/>
              <a:ext cx="0" cy="207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8" name="Line 59"/>
            <p:cNvSpPr/>
            <p:nvPr/>
          </p:nvSpPr>
          <p:spPr>
            <a:xfrm>
              <a:off x="5538" y="6123"/>
              <a:ext cx="55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9" name="Line 60"/>
            <p:cNvSpPr/>
            <p:nvPr/>
          </p:nvSpPr>
          <p:spPr>
            <a:xfrm>
              <a:off x="7840" y="6783"/>
              <a:ext cx="3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80" name="Group 61"/>
            <p:cNvGrpSpPr/>
            <p:nvPr/>
          </p:nvGrpSpPr>
          <p:grpSpPr>
            <a:xfrm>
              <a:off x="8243" y="6405"/>
              <a:ext cx="1102" cy="753"/>
              <a:chOff x="0" y="0"/>
              <a:chExt cx="528" cy="384"/>
            </a:xfrm>
          </p:grpSpPr>
          <p:sp>
            <p:nvSpPr>
              <p:cNvPr id="5181" name="Line 62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2" name="Line 63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3" name="Line 64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4" name="Line 65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85" name="Group 66"/>
            <p:cNvGrpSpPr/>
            <p:nvPr/>
          </p:nvGrpSpPr>
          <p:grpSpPr>
            <a:xfrm>
              <a:off x="7040" y="6405"/>
              <a:ext cx="1103" cy="753"/>
              <a:chOff x="0" y="0"/>
              <a:chExt cx="528" cy="384"/>
            </a:xfrm>
          </p:grpSpPr>
          <p:sp>
            <p:nvSpPr>
              <p:cNvPr id="5186" name="Line 67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7" name="Line 68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8" name="Line 69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9" name="Line 70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90" name="Group 71"/>
            <p:cNvGrpSpPr/>
            <p:nvPr/>
          </p:nvGrpSpPr>
          <p:grpSpPr>
            <a:xfrm>
              <a:off x="9643" y="6405"/>
              <a:ext cx="1102" cy="753"/>
              <a:chOff x="0" y="0"/>
              <a:chExt cx="528" cy="384"/>
            </a:xfrm>
          </p:grpSpPr>
          <p:sp>
            <p:nvSpPr>
              <p:cNvPr id="5191" name="Line 72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2" name="Line 73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3" name="Line 74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4" name="Line 75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95" name="Group 76"/>
            <p:cNvGrpSpPr/>
            <p:nvPr/>
          </p:nvGrpSpPr>
          <p:grpSpPr>
            <a:xfrm>
              <a:off x="5940" y="6405"/>
              <a:ext cx="1100" cy="753"/>
              <a:chOff x="0" y="0"/>
              <a:chExt cx="528" cy="384"/>
            </a:xfrm>
          </p:grpSpPr>
          <p:sp>
            <p:nvSpPr>
              <p:cNvPr id="5196" name="Line 77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7" name="Line 78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8" name="Line 79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9" name="Line 80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200" name="Line 81"/>
            <p:cNvSpPr/>
            <p:nvPr/>
          </p:nvSpPr>
          <p:spPr>
            <a:xfrm flipH="1">
              <a:off x="4738" y="7253"/>
              <a:ext cx="8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01" name="Line 82"/>
            <p:cNvSpPr/>
            <p:nvPr/>
          </p:nvSpPr>
          <p:spPr>
            <a:xfrm>
              <a:off x="4738" y="7065"/>
              <a:ext cx="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2" name="Line 83"/>
            <p:cNvSpPr/>
            <p:nvPr/>
          </p:nvSpPr>
          <p:spPr>
            <a:xfrm flipH="1">
              <a:off x="4338" y="7065"/>
              <a:ext cx="40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3" name="Line 84"/>
            <p:cNvSpPr/>
            <p:nvPr/>
          </p:nvSpPr>
          <p:spPr>
            <a:xfrm flipH="1" flipV="1">
              <a:off x="4338" y="7065"/>
              <a:ext cx="40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4" name="Line 85"/>
            <p:cNvSpPr/>
            <p:nvPr/>
          </p:nvSpPr>
          <p:spPr>
            <a:xfrm>
              <a:off x="4310" y="7033"/>
              <a:ext cx="0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5" name="Line 86"/>
            <p:cNvSpPr/>
            <p:nvPr/>
          </p:nvSpPr>
          <p:spPr>
            <a:xfrm flipH="1">
              <a:off x="3435" y="7253"/>
              <a:ext cx="9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06" name="Oval 87"/>
            <p:cNvSpPr/>
            <p:nvPr/>
          </p:nvSpPr>
          <p:spPr>
            <a:xfrm>
              <a:off x="3035" y="6973"/>
              <a:ext cx="603" cy="56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07" name="Line 88"/>
            <p:cNvSpPr/>
            <p:nvPr/>
          </p:nvSpPr>
          <p:spPr>
            <a:xfrm flipV="1">
              <a:off x="3335" y="6500"/>
              <a:ext cx="0" cy="47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8" name="Line 89"/>
            <p:cNvSpPr/>
            <p:nvPr/>
          </p:nvSpPr>
          <p:spPr>
            <a:xfrm flipV="1">
              <a:off x="3535" y="6500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9" name="Line 90"/>
            <p:cNvSpPr/>
            <p:nvPr/>
          </p:nvSpPr>
          <p:spPr>
            <a:xfrm>
              <a:off x="3335" y="6500"/>
              <a:ext cx="2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0" name="Line 91"/>
            <p:cNvSpPr/>
            <p:nvPr/>
          </p:nvSpPr>
          <p:spPr>
            <a:xfrm flipV="1">
              <a:off x="3435" y="5935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1" name="Line 92"/>
            <p:cNvSpPr/>
            <p:nvPr/>
          </p:nvSpPr>
          <p:spPr>
            <a:xfrm>
              <a:off x="3235" y="5935"/>
              <a:ext cx="4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2" name="Line 93"/>
            <p:cNvSpPr/>
            <p:nvPr/>
          </p:nvSpPr>
          <p:spPr>
            <a:xfrm flipH="1" flipV="1">
              <a:off x="3235" y="5558"/>
              <a:ext cx="403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3" name="Line 94"/>
            <p:cNvSpPr/>
            <p:nvPr/>
          </p:nvSpPr>
          <p:spPr>
            <a:xfrm flipV="1">
              <a:off x="3235" y="5558"/>
              <a:ext cx="403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4" name="Line 95"/>
            <p:cNvSpPr/>
            <p:nvPr/>
          </p:nvSpPr>
          <p:spPr>
            <a:xfrm>
              <a:off x="3235" y="5558"/>
              <a:ext cx="4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5" name="Line 96"/>
            <p:cNvSpPr/>
            <p:nvPr/>
          </p:nvSpPr>
          <p:spPr>
            <a:xfrm flipV="1">
              <a:off x="3435" y="4900"/>
              <a:ext cx="0" cy="65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6" name="Line 97"/>
            <p:cNvSpPr/>
            <p:nvPr/>
          </p:nvSpPr>
          <p:spPr>
            <a:xfrm>
              <a:off x="3435" y="4900"/>
              <a:ext cx="17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7" name="Line 98"/>
            <p:cNvSpPr/>
            <p:nvPr/>
          </p:nvSpPr>
          <p:spPr>
            <a:xfrm flipV="1">
              <a:off x="5138" y="0"/>
              <a:ext cx="0" cy="490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8" name="Line 99"/>
            <p:cNvSpPr/>
            <p:nvPr/>
          </p:nvSpPr>
          <p:spPr>
            <a:xfrm>
              <a:off x="5138" y="0"/>
              <a:ext cx="230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9" name="Line 100"/>
            <p:cNvSpPr/>
            <p:nvPr/>
          </p:nvSpPr>
          <p:spPr>
            <a:xfrm>
              <a:off x="7440" y="0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0" name="Line 101"/>
            <p:cNvSpPr/>
            <p:nvPr/>
          </p:nvSpPr>
          <p:spPr>
            <a:xfrm>
              <a:off x="3035" y="5745"/>
              <a:ext cx="4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1" name="Line 102"/>
            <p:cNvSpPr/>
            <p:nvPr/>
          </p:nvSpPr>
          <p:spPr>
            <a:xfrm>
              <a:off x="3035" y="5558"/>
              <a:ext cx="0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2" name="未知"/>
            <p:cNvSpPr/>
            <p:nvPr/>
          </p:nvSpPr>
          <p:spPr>
            <a:xfrm>
              <a:off x="2935" y="5558"/>
              <a:ext cx="100" cy="377"/>
            </a:xfrm>
            <a:custGeom>
              <a:avLst/>
              <a:gdLst/>
              <a:ahLst/>
              <a:cxnLst>
                <a:cxn ang="0">
                  <a:pos x="1879" y="5602"/>
                </a:cxn>
                <a:cxn ang="0">
                  <a:pos x="0" y="2806"/>
                </a:cxn>
                <a:cxn ang="0">
                  <a:pos x="1879" y="0"/>
                </a:cxn>
              </a:cxnLst>
              <a:pathLst>
                <a:path w="48" h="192">
                  <a:moveTo>
                    <a:pt x="48" y="192"/>
                  </a:moveTo>
                  <a:cubicBezTo>
                    <a:pt x="24" y="160"/>
                    <a:pt x="0" y="128"/>
                    <a:pt x="0" y="96"/>
                  </a:cubicBezTo>
                  <a:cubicBezTo>
                    <a:pt x="0" y="64"/>
                    <a:pt x="24" y="32"/>
                    <a:pt x="48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" name="Line 104"/>
            <p:cNvSpPr/>
            <p:nvPr/>
          </p:nvSpPr>
          <p:spPr>
            <a:xfrm>
              <a:off x="2433" y="5745"/>
              <a:ext cx="50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4" name="Line 105"/>
            <p:cNvSpPr/>
            <p:nvPr/>
          </p:nvSpPr>
          <p:spPr>
            <a:xfrm>
              <a:off x="2433" y="4523"/>
              <a:ext cx="0" cy="122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5" name="Rectangle 106"/>
            <p:cNvSpPr/>
            <p:nvPr/>
          </p:nvSpPr>
          <p:spPr>
            <a:xfrm>
              <a:off x="2035" y="2263"/>
              <a:ext cx="900" cy="226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位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节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" name="Line 107"/>
            <p:cNvSpPr/>
            <p:nvPr/>
          </p:nvSpPr>
          <p:spPr>
            <a:xfrm flipH="1">
              <a:off x="8743" y="1695"/>
              <a:ext cx="2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7" name="Line 108"/>
            <p:cNvSpPr/>
            <p:nvPr/>
          </p:nvSpPr>
          <p:spPr>
            <a:xfrm flipH="1">
              <a:off x="2433" y="1695"/>
              <a:ext cx="44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8" name="Line 109"/>
            <p:cNvSpPr/>
            <p:nvPr/>
          </p:nvSpPr>
          <p:spPr>
            <a:xfrm>
              <a:off x="2433" y="1695"/>
              <a:ext cx="0" cy="5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9" name="Text Box 110"/>
            <p:cNvSpPr txBox="1"/>
            <p:nvPr/>
          </p:nvSpPr>
          <p:spPr>
            <a:xfrm>
              <a:off x="9865" y="2155"/>
              <a:ext cx="295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液位变送器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0" name="Text Box 111"/>
            <p:cNvSpPr txBox="1"/>
            <p:nvPr/>
          </p:nvSpPr>
          <p:spPr>
            <a:xfrm>
              <a:off x="0" y="5558"/>
              <a:ext cx="31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电动调节阀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1" name="Text Box 112"/>
            <p:cNvSpPr txBox="1"/>
            <p:nvPr/>
          </p:nvSpPr>
          <p:spPr>
            <a:xfrm>
              <a:off x="2135" y="6878"/>
              <a:ext cx="9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2" name="Line 113"/>
            <p:cNvSpPr/>
            <p:nvPr/>
          </p:nvSpPr>
          <p:spPr>
            <a:xfrm flipV="1">
              <a:off x="4538" y="6878"/>
              <a:ext cx="0" cy="37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3" name="Line 114"/>
            <p:cNvSpPr/>
            <p:nvPr/>
          </p:nvSpPr>
          <p:spPr>
            <a:xfrm>
              <a:off x="4338" y="6878"/>
              <a:ext cx="4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4" name="Text Box 115"/>
            <p:cNvSpPr txBox="1"/>
            <p:nvPr/>
          </p:nvSpPr>
          <p:spPr>
            <a:xfrm>
              <a:off x="9745" y="4805"/>
              <a:ext cx="238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储水箱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5" name="Text Box 116"/>
            <p:cNvSpPr txBox="1"/>
            <p:nvPr/>
          </p:nvSpPr>
          <p:spPr>
            <a:xfrm>
              <a:off x="4990" y="660"/>
              <a:ext cx="18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上水箱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6" name="Text Box 117"/>
            <p:cNvSpPr txBox="1"/>
            <p:nvPr/>
          </p:nvSpPr>
          <p:spPr>
            <a:xfrm>
              <a:off x="4990" y="3678"/>
              <a:ext cx="18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下水箱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7" name="Line 118"/>
            <p:cNvSpPr/>
            <p:nvPr/>
          </p:nvSpPr>
          <p:spPr>
            <a:xfrm flipH="1">
              <a:off x="9845" y="5370"/>
              <a:ext cx="200" cy="65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8" name="Line 119"/>
            <p:cNvSpPr/>
            <p:nvPr/>
          </p:nvSpPr>
          <p:spPr>
            <a:xfrm>
              <a:off x="8730" y="4763"/>
              <a:ext cx="2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9" name="Line 120"/>
            <p:cNvSpPr/>
            <p:nvPr/>
          </p:nvSpPr>
          <p:spPr>
            <a:xfrm flipH="1">
              <a:off x="9525" y="3063"/>
              <a:ext cx="680" cy="14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0" name="Line 121"/>
            <p:cNvSpPr/>
            <p:nvPr/>
          </p:nvSpPr>
          <p:spPr>
            <a:xfrm flipH="1" flipV="1">
              <a:off x="9638" y="1815"/>
              <a:ext cx="452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1" name="Line 122"/>
            <p:cNvSpPr/>
            <p:nvPr/>
          </p:nvSpPr>
          <p:spPr>
            <a:xfrm flipV="1">
              <a:off x="4990" y="6465"/>
              <a:ext cx="0" cy="7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2" name="Oval 123"/>
            <p:cNvSpPr/>
            <p:nvPr/>
          </p:nvSpPr>
          <p:spPr>
            <a:xfrm>
              <a:off x="4650" y="5785"/>
              <a:ext cx="680" cy="68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FT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43" name="Rectangle 124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44" name="AutoShape 125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45" name="Text Box 126"/>
          <p:cNvSpPr txBox="1"/>
          <p:nvPr/>
        </p:nvSpPr>
        <p:spPr>
          <a:xfrm>
            <a:off x="4368800" y="5734050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液位控制系统工艺流程图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4"/>
          <p:cNvGrpSpPr/>
          <p:nvPr/>
        </p:nvGrpSpPr>
        <p:grpSpPr>
          <a:xfrm>
            <a:off x="1776413" y="1341438"/>
            <a:ext cx="8610600" cy="5211762"/>
            <a:chOff x="0" y="0"/>
            <a:chExt cx="5424" cy="3283"/>
          </a:xfrm>
        </p:grpSpPr>
        <p:sp>
          <p:nvSpPr>
            <p:cNvPr id="32770" name="Text Box 5"/>
            <p:cNvSpPr txBox="1"/>
            <p:nvPr/>
          </p:nvSpPr>
          <p:spPr>
            <a:xfrm>
              <a:off x="1316" y="2993"/>
              <a:ext cx="326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热电阻温度变送器框图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1" name="Rectangle 6"/>
            <p:cNvSpPr/>
            <p:nvPr/>
          </p:nvSpPr>
          <p:spPr>
            <a:xfrm>
              <a:off x="288" y="912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2" name="Rectangle 7"/>
            <p:cNvSpPr/>
            <p:nvPr/>
          </p:nvSpPr>
          <p:spPr>
            <a:xfrm>
              <a:off x="2256" y="240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3" name="Rectangle 8"/>
            <p:cNvSpPr/>
            <p:nvPr/>
          </p:nvSpPr>
          <p:spPr>
            <a:xfrm>
              <a:off x="2880" y="1008"/>
              <a:ext cx="576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4" name="Rectangle 9"/>
            <p:cNvSpPr/>
            <p:nvPr/>
          </p:nvSpPr>
          <p:spPr>
            <a:xfrm>
              <a:off x="4368" y="1008"/>
              <a:ext cx="624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5" name="Rectangle 10"/>
            <p:cNvSpPr/>
            <p:nvPr/>
          </p:nvSpPr>
          <p:spPr>
            <a:xfrm>
              <a:off x="1536" y="240"/>
              <a:ext cx="384" cy="6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Rectangle 11"/>
            <p:cNvSpPr/>
            <p:nvPr/>
          </p:nvSpPr>
          <p:spPr>
            <a:xfrm>
              <a:off x="2832" y="384"/>
              <a:ext cx="21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7" name="Rectangle 12"/>
            <p:cNvSpPr/>
            <p:nvPr/>
          </p:nvSpPr>
          <p:spPr>
            <a:xfrm>
              <a:off x="960" y="864"/>
              <a:ext cx="336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化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8" name="AutoShape 13"/>
            <p:cNvSpPr/>
            <p:nvPr/>
          </p:nvSpPr>
          <p:spPr>
            <a:xfrm>
              <a:off x="1632" y="120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79" name="Line 14"/>
            <p:cNvSpPr/>
            <p:nvPr/>
          </p:nvSpPr>
          <p:spPr>
            <a:xfrm>
              <a:off x="624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0" name="Line 15"/>
            <p:cNvSpPr/>
            <p:nvPr/>
          </p:nvSpPr>
          <p:spPr>
            <a:xfrm>
              <a:off x="1824" y="1296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1" name="Line 16"/>
            <p:cNvSpPr/>
            <p:nvPr/>
          </p:nvSpPr>
          <p:spPr>
            <a:xfrm>
              <a:off x="345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2" name="Line 17"/>
            <p:cNvSpPr/>
            <p:nvPr/>
          </p:nvSpPr>
          <p:spPr>
            <a:xfrm>
              <a:off x="417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3" name="Line 18"/>
            <p:cNvSpPr/>
            <p:nvPr/>
          </p:nvSpPr>
          <p:spPr>
            <a:xfrm>
              <a:off x="4992" y="129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4" name="Line 19"/>
            <p:cNvSpPr/>
            <p:nvPr/>
          </p:nvSpPr>
          <p:spPr>
            <a:xfrm flipH="1">
              <a:off x="2448" y="1968"/>
              <a:ext cx="17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5" name="Line 20"/>
            <p:cNvSpPr/>
            <p:nvPr/>
          </p:nvSpPr>
          <p:spPr>
            <a:xfrm flipV="1">
              <a:off x="1728" y="1392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6" name="Line 21"/>
            <p:cNvSpPr/>
            <p:nvPr/>
          </p:nvSpPr>
          <p:spPr>
            <a:xfrm flipH="1">
              <a:off x="1728" y="196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7" name="Rectangle 22"/>
            <p:cNvSpPr/>
            <p:nvPr/>
          </p:nvSpPr>
          <p:spPr>
            <a:xfrm>
              <a:off x="3648" y="1008"/>
              <a:ext cx="528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88" name="Line 23"/>
            <p:cNvSpPr/>
            <p:nvPr/>
          </p:nvSpPr>
          <p:spPr>
            <a:xfrm flipH="1" flipV="1">
              <a:off x="4224" y="1296"/>
              <a:ext cx="0" cy="6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9" name="Line 24"/>
            <p:cNvSpPr/>
            <p:nvPr/>
          </p:nvSpPr>
          <p:spPr>
            <a:xfrm>
              <a:off x="48" y="1296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0" name="Text Box 25"/>
            <p:cNvSpPr txBox="1"/>
            <p:nvPr/>
          </p:nvSpPr>
          <p:spPr>
            <a:xfrm>
              <a:off x="0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1" name="AutoShape 26"/>
            <p:cNvSpPr/>
            <p:nvPr/>
          </p:nvSpPr>
          <p:spPr>
            <a:xfrm>
              <a:off x="1920" y="52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2" name="AutoShape 27"/>
            <p:cNvSpPr/>
            <p:nvPr/>
          </p:nvSpPr>
          <p:spPr>
            <a:xfrm>
              <a:off x="2592" y="528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3" name="AutoShape 28"/>
            <p:cNvSpPr/>
            <p:nvPr/>
          </p:nvSpPr>
          <p:spPr>
            <a:xfrm>
              <a:off x="4944" y="480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4" name="Line 29"/>
            <p:cNvSpPr/>
            <p:nvPr/>
          </p:nvSpPr>
          <p:spPr>
            <a:xfrm>
              <a:off x="2736" y="48"/>
              <a:ext cx="0" cy="244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5" name="AutoShape 30"/>
            <p:cNvSpPr/>
            <p:nvPr/>
          </p:nvSpPr>
          <p:spPr>
            <a:xfrm>
              <a:off x="312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6" name="AutoShape 31"/>
            <p:cNvSpPr/>
            <p:nvPr/>
          </p:nvSpPr>
          <p:spPr>
            <a:xfrm>
              <a:off x="384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7" name="Text Box 32"/>
            <p:cNvSpPr txBox="1"/>
            <p:nvPr/>
          </p:nvSpPr>
          <p:spPr>
            <a:xfrm>
              <a:off x="960" y="2640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8" name="Text Box 33"/>
            <p:cNvSpPr txBox="1"/>
            <p:nvPr/>
          </p:nvSpPr>
          <p:spPr>
            <a:xfrm>
              <a:off x="3408" y="2592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9" name="Text Box 34"/>
            <p:cNvSpPr txBox="1"/>
            <p:nvPr/>
          </p:nvSpPr>
          <p:spPr>
            <a:xfrm>
              <a:off x="4992" y="960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0" name="Text Box 35"/>
            <p:cNvSpPr txBox="1"/>
            <p:nvPr/>
          </p:nvSpPr>
          <p:spPr>
            <a:xfrm>
              <a:off x="4992" y="134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1" name="Text Box 36"/>
            <p:cNvSpPr txBox="1"/>
            <p:nvPr/>
          </p:nvSpPr>
          <p:spPr>
            <a:xfrm>
              <a:off x="4512" y="96"/>
              <a:ext cx="81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2" name="Rectangle 37"/>
            <p:cNvSpPr/>
            <p:nvPr/>
          </p:nvSpPr>
          <p:spPr>
            <a:xfrm>
              <a:off x="816" y="0"/>
              <a:ext cx="1872" cy="2496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3" name="Rectangle 38"/>
            <p:cNvSpPr/>
            <p:nvPr/>
          </p:nvSpPr>
          <p:spPr>
            <a:xfrm>
              <a:off x="2736" y="0"/>
              <a:ext cx="2640" cy="249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4" name="Line 39"/>
            <p:cNvSpPr/>
            <p:nvPr/>
          </p:nvSpPr>
          <p:spPr>
            <a:xfrm flipV="1">
              <a:off x="1440" y="2496"/>
              <a:ext cx="144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5" name="Line 40"/>
            <p:cNvSpPr/>
            <p:nvPr/>
          </p:nvSpPr>
          <p:spPr>
            <a:xfrm flipV="1">
              <a:off x="3696" y="249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6" name="Rectangle 41"/>
            <p:cNvSpPr/>
            <p:nvPr/>
          </p:nvSpPr>
          <p:spPr>
            <a:xfrm>
              <a:off x="2064" y="1488"/>
              <a:ext cx="384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7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808" name="Line 43"/>
            <p:cNvSpPr/>
            <p:nvPr/>
          </p:nvSpPr>
          <p:spPr>
            <a:xfrm>
              <a:off x="1728" y="91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809" name="Text Box 44"/>
            <p:cNvSpPr txBox="1"/>
            <p:nvPr/>
          </p:nvSpPr>
          <p:spPr>
            <a:xfrm>
              <a:off x="63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0" name="Text Box 45"/>
            <p:cNvSpPr txBox="1"/>
            <p:nvPr/>
          </p:nvSpPr>
          <p:spPr>
            <a:xfrm>
              <a:off x="131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1" name="Text Box 46"/>
            <p:cNvSpPr txBox="1"/>
            <p:nvPr/>
          </p:nvSpPr>
          <p:spPr>
            <a:xfrm>
              <a:off x="91" y="2131"/>
              <a:ext cx="63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12" name="Line 47"/>
            <p:cNvSpPr/>
            <p:nvPr/>
          </p:nvSpPr>
          <p:spPr>
            <a:xfrm flipH="1">
              <a:off x="409" y="1723"/>
              <a:ext cx="45" cy="3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3" name="Text Box 48"/>
            <p:cNvSpPr txBox="1"/>
            <p:nvPr/>
          </p:nvSpPr>
          <p:spPr>
            <a:xfrm>
              <a:off x="1452" y="1451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4" name="Text Box 49"/>
            <p:cNvSpPr txBox="1"/>
            <p:nvPr/>
          </p:nvSpPr>
          <p:spPr>
            <a:xfrm>
              <a:off x="1728" y="91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815" name="Text Box 50"/>
          <p:cNvSpPr txBox="1"/>
          <p:nvPr/>
        </p:nvSpPr>
        <p:spPr>
          <a:xfrm>
            <a:off x="2352675" y="836613"/>
            <a:ext cx="26314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热电阻温度变送器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16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2817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2"/>
          <p:cNvSpPr/>
          <p:nvPr/>
        </p:nvSpPr>
        <p:spPr>
          <a:xfrm>
            <a:off x="2136775" y="836613"/>
            <a:ext cx="51117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、热电偶温度变送器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4" name="Rectangle 3"/>
          <p:cNvSpPr/>
          <p:nvPr/>
        </p:nvSpPr>
        <p:spPr>
          <a:xfrm>
            <a:off x="2136775" y="1341438"/>
            <a:ext cx="2590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）量程单元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Rectangle 6"/>
          <p:cNvSpPr/>
          <p:nvPr/>
        </p:nvSpPr>
        <p:spPr>
          <a:xfrm>
            <a:off x="2063750" y="1773238"/>
            <a:ext cx="81359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信号综合，零点调整，冷端温度补偿，线性化。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796" name="组合 3"/>
          <p:cNvGrpSpPr/>
          <p:nvPr/>
        </p:nvGrpSpPr>
        <p:grpSpPr>
          <a:xfrm>
            <a:off x="2136775" y="2366963"/>
            <a:ext cx="7086600" cy="3416300"/>
            <a:chOff x="2540" y="3890"/>
            <a:chExt cx="9861" cy="5785"/>
          </a:xfrm>
        </p:grpSpPr>
        <p:sp>
          <p:nvSpPr>
            <p:cNvPr id="33797" name="Rectangle 8"/>
            <p:cNvSpPr/>
            <p:nvPr/>
          </p:nvSpPr>
          <p:spPr>
            <a:xfrm>
              <a:off x="3217" y="5930"/>
              <a:ext cx="1135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Rectangle 9"/>
            <p:cNvSpPr/>
            <p:nvPr/>
          </p:nvSpPr>
          <p:spPr>
            <a:xfrm>
              <a:off x="10245" y="4445"/>
              <a:ext cx="795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9" name="Rectangle 10"/>
            <p:cNvSpPr/>
            <p:nvPr/>
          </p:nvSpPr>
          <p:spPr>
            <a:xfrm>
              <a:off x="8435" y="4457"/>
              <a:ext cx="1247" cy="181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0" name="Rectangle 11"/>
            <p:cNvSpPr/>
            <p:nvPr/>
          </p:nvSpPr>
          <p:spPr>
            <a:xfrm>
              <a:off x="8772" y="8450"/>
              <a:ext cx="238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非线性校正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1" name="AutoShape 12"/>
            <p:cNvSpPr/>
            <p:nvPr/>
          </p:nvSpPr>
          <p:spPr>
            <a:xfrm>
              <a:off x="7752" y="6670"/>
              <a:ext cx="452" cy="445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2" name="Line 13"/>
            <p:cNvSpPr/>
            <p:nvPr/>
          </p:nvSpPr>
          <p:spPr>
            <a:xfrm>
              <a:off x="4352" y="6820"/>
              <a:ext cx="7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3" name="Line 14"/>
            <p:cNvSpPr/>
            <p:nvPr/>
          </p:nvSpPr>
          <p:spPr>
            <a:xfrm>
              <a:off x="8205" y="6892"/>
              <a:ext cx="35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4" name="Line 15"/>
            <p:cNvSpPr/>
            <p:nvPr/>
          </p:nvSpPr>
          <p:spPr>
            <a:xfrm flipV="1">
              <a:off x="7980" y="7115"/>
              <a:ext cx="0" cy="16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5" name="Line 16"/>
            <p:cNvSpPr/>
            <p:nvPr/>
          </p:nvSpPr>
          <p:spPr>
            <a:xfrm flipH="1">
              <a:off x="7977" y="8785"/>
              <a:ext cx="79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06" name="Line 17"/>
            <p:cNvSpPr/>
            <p:nvPr/>
          </p:nvSpPr>
          <p:spPr>
            <a:xfrm>
              <a:off x="7980" y="5112"/>
              <a:ext cx="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07" name="Line 18"/>
            <p:cNvSpPr/>
            <p:nvPr/>
          </p:nvSpPr>
          <p:spPr>
            <a:xfrm>
              <a:off x="2652" y="6820"/>
              <a:ext cx="5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8" name="Line 19"/>
            <p:cNvSpPr/>
            <p:nvPr/>
          </p:nvSpPr>
          <p:spPr>
            <a:xfrm>
              <a:off x="7980" y="5112"/>
              <a:ext cx="0" cy="155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9" name="Text Box 20"/>
            <p:cNvSpPr txBox="1"/>
            <p:nvPr/>
          </p:nvSpPr>
          <p:spPr>
            <a:xfrm>
              <a:off x="7977" y="7115"/>
              <a:ext cx="102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0" name="Text Box 21"/>
            <p:cNvSpPr txBox="1"/>
            <p:nvPr/>
          </p:nvSpPr>
          <p:spPr>
            <a:xfrm>
              <a:off x="2540" y="6265"/>
              <a:ext cx="1017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1" name="Text Box 22"/>
            <p:cNvSpPr txBox="1"/>
            <p:nvPr/>
          </p:nvSpPr>
          <p:spPr>
            <a:xfrm>
              <a:off x="4352" y="6157"/>
              <a:ext cx="10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2" name="AutoShape 23"/>
            <p:cNvSpPr/>
            <p:nvPr/>
          </p:nvSpPr>
          <p:spPr>
            <a:xfrm>
              <a:off x="9680" y="5112"/>
              <a:ext cx="565" cy="222"/>
            </a:xfrm>
            <a:prstGeom prst="leftArrow">
              <a:avLst>
                <a:gd name="adj1" fmla="val 50000"/>
                <a:gd name="adj2" fmla="val 6310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3" name="AutoShape 24"/>
            <p:cNvSpPr/>
            <p:nvPr/>
          </p:nvSpPr>
          <p:spPr>
            <a:xfrm>
              <a:off x="11040" y="5112"/>
              <a:ext cx="565" cy="222"/>
            </a:xfrm>
            <a:prstGeom prst="leftArrow">
              <a:avLst>
                <a:gd name="adj1" fmla="val 50000"/>
                <a:gd name="adj2" fmla="val 6310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4" name="Line 25"/>
            <p:cNvSpPr/>
            <p:nvPr/>
          </p:nvSpPr>
          <p:spPr>
            <a:xfrm>
              <a:off x="11380" y="4000"/>
              <a:ext cx="0" cy="5675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15" name="Rectangle 26"/>
            <p:cNvSpPr/>
            <p:nvPr/>
          </p:nvSpPr>
          <p:spPr>
            <a:xfrm>
              <a:off x="4922" y="3890"/>
              <a:ext cx="6345" cy="5785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6" name="Line 27"/>
            <p:cNvSpPr/>
            <p:nvPr/>
          </p:nvSpPr>
          <p:spPr>
            <a:xfrm flipH="1">
              <a:off x="3672" y="7632"/>
              <a:ext cx="107" cy="73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17" name="Text Box 28"/>
            <p:cNvSpPr txBox="1"/>
            <p:nvPr/>
          </p:nvSpPr>
          <p:spPr>
            <a:xfrm>
              <a:off x="2992" y="8425"/>
              <a:ext cx="150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Rectangle 8"/>
            <p:cNvSpPr/>
            <p:nvPr/>
          </p:nvSpPr>
          <p:spPr>
            <a:xfrm>
              <a:off x="5147" y="5930"/>
              <a:ext cx="1700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Text Box 22"/>
            <p:cNvSpPr txBox="1"/>
            <p:nvPr/>
          </p:nvSpPr>
          <p:spPr>
            <a:xfrm>
              <a:off x="6792" y="6192"/>
              <a:ext cx="10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箭头 4174"/>
            <p:cNvSpPr/>
            <p:nvPr/>
          </p:nvSpPr>
          <p:spPr>
            <a:xfrm>
              <a:off x="6847" y="6840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33821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115"/>
            <a:ext cx="610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1" imgW="190500" imgH="215900" progId="Equation.KSEE3">
                    <p:embed/>
                  </p:oleObj>
                </mc:Choice>
                <mc:Fallback>
                  <p:oleObj name="" r:id="rId1" imgW="190500" imgH="2159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052" y="6115"/>
                          <a:ext cx="610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" name="直接箭头连接符 1"/>
            <p:cNvCxnSpPr/>
            <p:nvPr/>
          </p:nvCxnSpPr>
          <p:spPr>
            <a:xfrm flipH="1">
              <a:off x="11153" y="8840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82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1395" y="4785360"/>
          <a:ext cx="53403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" imgW="241300" imgH="228600" progId="Equation.KSEE3">
                  <p:embed/>
                </p:oleObj>
              </mc:Choice>
              <mc:Fallback>
                <p:oleObj name="" r:id="rId3" imgW="241300" imgH="228600" progId="Equation.KSEE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1395" y="4785360"/>
                        <a:ext cx="534035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Text Box 5"/>
          <p:cNvSpPr txBox="1"/>
          <p:nvPr/>
        </p:nvSpPr>
        <p:spPr>
          <a:xfrm>
            <a:off x="3465513" y="5929313"/>
            <a:ext cx="5184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热电偶温度变送器量程单元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5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3826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33790" y="4754880"/>
          <a:ext cx="387985" cy="5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33790" y="4754880"/>
                        <a:ext cx="387985" cy="535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8" name="Group 8"/>
          <p:cNvGrpSpPr/>
          <p:nvPr/>
        </p:nvGrpSpPr>
        <p:grpSpPr>
          <a:xfrm>
            <a:off x="2135188" y="909638"/>
            <a:ext cx="7561262" cy="963612"/>
            <a:chOff x="-227" y="-4647"/>
            <a:chExt cx="11907" cy="1518"/>
          </a:xfrm>
        </p:grpSpPr>
        <p:sp>
          <p:nvSpPr>
            <p:cNvPr id="54276" name="Rectangle 9"/>
            <p:cNvSpPr/>
            <p:nvPr/>
          </p:nvSpPr>
          <p:spPr>
            <a:xfrm>
              <a:off x="0" y="-3854"/>
              <a:ext cx="116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fontAlgn="base"/>
              <a:r>
                <a:rPr lang="zh-CN" altLang="en-US" sz="2400" strike="noStrike" noProof="1" dirty="0">
                  <a:solidFill>
                    <a:schemeClr val="accent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功能：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变化，E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变化，V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不变，达到补偿。</a:t>
              </a:r>
              <a:endParaRPr lang="zh-CN" altLang="en-US" sz="24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19" name="Rectangle 10"/>
            <p:cNvSpPr/>
            <p:nvPr/>
          </p:nvSpPr>
          <p:spPr>
            <a:xfrm>
              <a:off x="-227" y="-4647"/>
              <a:ext cx="623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>
                  <a:latin typeface="Calibri" panose="020F0502020204030204" charset="0"/>
                  <a:ea typeface="宋体" panose="02010600030101010101" pitchFamily="2" charset="-122"/>
                </a:rPr>
                <a:t>① 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冷端补偿电路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820" name="组合 9"/>
          <p:cNvGrpSpPr/>
          <p:nvPr/>
        </p:nvGrpSpPr>
        <p:grpSpPr>
          <a:xfrm>
            <a:off x="1974850" y="2130425"/>
            <a:ext cx="4121150" cy="3654425"/>
            <a:chOff x="709" y="3355"/>
            <a:chExt cx="6492" cy="5755"/>
          </a:xfrm>
        </p:grpSpPr>
        <p:graphicFrame>
          <p:nvGraphicFramePr>
            <p:cNvPr id="34821" name="对象 1"/>
            <p:cNvGraphicFramePr/>
            <p:nvPr>
              <p:custDataLst>
                <p:tags r:id="rId1"/>
              </p:custDataLst>
            </p:nvPr>
          </p:nvGraphicFramePr>
          <p:xfrm>
            <a:off x="709" y="3355"/>
            <a:ext cx="6492" cy="5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2" imgW="5019675" imgH="5238750" progId="Paint.Picture">
                    <p:embed/>
                  </p:oleObj>
                </mc:Choice>
                <mc:Fallback>
                  <p:oleObj name="" r:id="rId2" imgW="5019675" imgH="5238750" progId="Paint.Picture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09" y="3355"/>
                          <a:ext cx="6492" cy="5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2" name="文本框 5"/>
            <p:cNvSpPr txBox="1"/>
            <p:nvPr/>
          </p:nvSpPr>
          <p:spPr>
            <a:xfrm flipV="1">
              <a:off x="3823" y="4857"/>
              <a:ext cx="71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∆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261" y="4721"/>
              <a:ext cx="0" cy="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 flipV="1">
              <a:off x="2964" y="8216"/>
              <a:ext cx="16" cy="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825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80" y="8478"/>
            <a:ext cx="409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4" imgW="139700" imgH="215900" progId="Equation.KSEE3">
                    <p:embed/>
                  </p:oleObj>
                </mc:Choice>
                <mc:Fallback>
                  <p:oleObj name="" r:id="rId4" imgW="139700" imgH="215900" progId="Equation.KSEE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80" y="8478"/>
                          <a:ext cx="409" cy="6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11" name="Rectangle 4"/>
          <p:cNvSpPr/>
          <p:nvPr/>
        </p:nvSpPr>
        <p:spPr>
          <a:xfrm>
            <a:off x="6221730" y="4533900"/>
            <a:ext cx="53098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双铜电阻电路输出电压增量补偿热电偶冷端温度变化增量，实现某一温度段冷端温度补偿。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827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08700" y="2235200"/>
          <a:ext cx="44831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6" imgW="2413000" imgH="457200" progId="Equation.KSEE3">
                  <p:embed/>
                </p:oleObj>
              </mc:Choice>
              <mc:Fallback>
                <p:oleObj name="" r:id="rId6" imgW="2413000" imgH="457200" progId="Equation.KSEE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08700" y="2235200"/>
                        <a:ext cx="4483100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对象 53254"/>
          <p:cNvGraphicFramePr>
            <a:graphicFrameLocks noChangeAspect="1"/>
          </p:cNvGraphicFramePr>
          <p:nvPr/>
        </p:nvGraphicFramePr>
        <p:xfrm>
          <a:off x="6108700" y="3284538"/>
          <a:ext cx="374491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8" imgW="1994535" imgH="228600" progId="">
                  <p:embed/>
                </p:oleObj>
              </mc:Choice>
              <mc:Fallback>
                <p:oleObj name="" r:id="rId8" imgW="1994535" imgH="228600" progId="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8700" y="3284538"/>
                        <a:ext cx="3744913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08700" y="3906838"/>
          <a:ext cx="22875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0" imgW="1231265" imgH="228600" progId="Equation.KSEE3">
                  <p:embed/>
                </p:oleObj>
              </mc:Choice>
              <mc:Fallback>
                <p:oleObj name="" r:id="rId10" imgW="1231265" imgH="228600" progId="Equation.KSEE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08700" y="3906838"/>
                        <a:ext cx="2287588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0" name="Text Box 5"/>
          <p:cNvSpPr txBox="1"/>
          <p:nvPr/>
        </p:nvSpPr>
        <p:spPr>
          <a:xfrm>
            <a:off x="2135188" y="5889625"/>
            <a:ext cx="31924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冷端补偿电路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31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4832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31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4832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5065" y="1011555"/>
            <a:ext cx="9477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zh-CN" altLang="en-US"/>
              <a:t>热电偶热电势与温度成二次非线性关系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5065" y="1724025"/>
            <a:ext cx="9477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zh-CN" altLang="en-US"/>
              <a:t>热电偶热电势与温度成三次非线性关系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5065" y="2453005"/>
            <a:ext cx="9477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zh-CN" altLang="en-US"/>
              <a:t>热电偶热电势与温度成线性关系</a:t>
            </a:r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1154748" y="3419475"/>
            <a:ext cx="6815137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采用双铜电阻补偿目的是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5065" y="4179570"/>
            <a:ext cx="9477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、产生与温度变化量成二次非线性关系曲线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5065" y="4923790"/>
            <a:ext cx="9477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r>
              <a:rPr lang="zh-CN" altLang="en-US"/>
              <a:t>、产生与温度变化量成线性关系曲线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  <p:bldLst>
      <p:bldP spid="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5841" name="对象 54277"/>
          <p:cNvGraphicFramePr>
            <a:graphicFrameLocks noChangeAspect="1"/>
          </p:cNvGraphicFramePr>
          <p:nvPr/>
        </p:nvGraphicFramePr>
        <p:xfrm>
          <a:off x="2185988" y="2877185"/>
          <a:ext cx="49911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2247900" imgH="914400" progId="">
                  <p:embed/>
                </p:oleObj>
              </mc:Choice>
              <mc:Fallback>
                <p:oleObj name="" r:id="rId1" imgW="2247900" imgH="914400" progId="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5988" y="2877185"/>
                        <a:ext cx="4991100" cy="20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/>
          <p:nvPr/>
        </p:nvSpPr>
        <p:spPr>
          <a:xfrm>
            <a:off x="1910398" y="5129530"/>
            <a:ext cx="68151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思考：为何采用双铜电阻补偿。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85988" y="5939155"/>
          <a:ext cx="60420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3" imgW="3251200" imgH="228600" progId="Equation.KSEE3">
                  <p:embed/>
                </p:oleObj>
              </mc:Choice>
              <mc:Fallback>
                <p:oleObj name="" r:id="rId3" imgW="3251200" imgH="228600" progId="Equation.KSEE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5988" y="5939155"/>
                        <a:ext cx="6042025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46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9400" name="对象 53256"/>
          <p:cNvGraphicFramePr>
            <a:graphicFrameLocks noChangeAspect="1"/>
          </p:cNvGraphicFramePr>
          <p:nvPr/>
        </p:nvGraphicFramePr>
        <p:xfrm>
          <a:off x="2700655" y="836930"/>
          <a:ext cx="5013325" cy="1081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5" imgW="2121535" imgH="457200" progId="">
                  <p:embed/>
                </p:oleObj>
              </mc:Choice>
              <mc:Fallback>
                <p:oleObj name="" r:id="rId5" imgW="2121535" imgH="457200" progId="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655" y="836930"/>
                        <a:ext cx="5013325" cy="1081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对象 54275"/>
          <p:cNvGraphicFramePr>
            <a:graphicFrameLocks noChangeAspect="1"/>
          </p:cNvGraphicFramePr>
          <p:nvPr/>
        </p:nvGraphicFramePr>
        <p:xfrm>
          <a:off x="1910398" y="1808798"/>
          <a:ext cx="5926137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7" imgW="2388870" imgH="457200" progId="">
                  <p:embed/>
                </p:oleObj>
              </mc:Choice>
              <mc:Fallback>
                <p:oleObj name="" r:id="rId7" imgW="2388870" imgH="457200" progId="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0398" y="1808798"/>
                        <a:ext cx="5926137" cy="1068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5"/>
          <p:cNvSpPr/>
          <p:nvPr/>
        </p:nvSpPr>
        <p:spPr>
          <a:xfrm>
            <a:off x="2090738" y="865188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②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信号的综合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2025" y="1504950"/>
          <a:ext cx="37623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1" imgW="1752600" imgH="241300" progId="Equation.KSEE3">
                  <p:embed/>
                </p:oleObj>
              </mc:Choice>
              <mc:Fallback>
                <p:oleObj name="" r:id="rId1" imgW="1752600" imgH="241300" progId="Equation.KSEE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2025" y="1504950"/>
                        <a:ext cx="3762375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70700" y="1171575"/>
          <a:ext cx="27019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3" imgW="1333500" imgH="419100" progId="Equation.KSEE3">
                  <p:embed/>
                </p:oleObj>
              </mc:Choice>
              <mc:Fallback>
                <p:oleObj name="" r:id="rId3" imgW="1333500" imgH="419100" progId="Equation.KSEE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70700" y="1171575"/>
                        <a:ext cx="2701925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4" name="Text Box 5"/>
          <p:cNvSpPr txBox="1"/>
          <p:nvPr/>
        </p:nvSpPr>
        <p:spPr>
          <a:xfrm>
            <a:off x="4038283" y="6061710"/>
            <a:ext cx="40163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信号综合电路框图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0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690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58975" y="2102485"/>
            <a:ext cx="7924800" cy="3958590"/>
            <a:chOff x="4263" y="3185"/>
            <a:chExt cx="12480" cy="6234"/>
          </a:xfrm>
        </p:grpSpPr>
        <p:sp>
          <p:nvSpPr>
            <p:cNvPr id="36865" name="Text Box 4"/>
            <p:cNvSpPr txBox="1"/>
            <p:nvPr/>
          </p:nvSpPr>
          <p:spPr>
            <a:xfrm>
              <a:off x="13673" y="5978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6867" name="Group 7"/>
            <p:cNvGrpSpPr/>
            <p:nvPr/>
          </p:nvGrpSpPr>
          <p:grpSpPr>
            <a:xfrm>
              <a:off x="4263" y="3185"/>
              <a:ext cx="10320" cy="6235"/>
              <a:chOff x="0" y="0"/>
              <a:chExt cx="4400" cy="2586"/>
            </a:xfrm>
          </p:grpSpPr>
          <p:sp>
            <p:nvSpPr>
              <p:cNvPr id="36868" name="Text Box 8"/>
              <p:cNvSpPr txBox="1"/>
              <p:nvPr/>
            </p:nvSpPr>
            <p:spPr>
              <a:xfrm>
                <a:off x="2541" y="0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69" name="Rectangle 9"/>
              <p:cNvSpPr/>
              <p:nvPr/>
            </p:nvSpPr>
            <p:spPr>
              <a:xfrm>
                <a:off x="454" y="1180"/>
                <a:ext cx="816" cy="68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冷端温度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补偿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70" name="Line 10"/>
              <p:cNvSpPr/>
              <p:nvPr/>
            </p:nvSpPr>
            <p:spPr>
              <a:xfrm>
                <a:off x="3118" y="23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1" name="Line 11"/>
              <p:cNvSpPr/>
              <p:nvPr/>
            </p:nvSpPr>
            <p:spPr>
              <a:xfrm>
                <a:off x="3118" y="238"/>
                <a:ext cx="43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2" name="Line 12"/>
              <p:cNvSpPr/>
              <p:nvPr/>
            </p:nvSpPr>
            <p:spPr>
              <a:xfrm flipV="1">
                <a:off x="3118" y="430"/>
                <a:ext cx="432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3" name="Line 13"/>
              <p:cNvSpPr/>
              <p:nvPr/>
            </p:nvSpPr>
            <p:spPr>
              <a:xfrm flipV="1">
                <a:off x="862" y="907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4" name="Line 14"/>
              <p:cNvSpPr/>
              <p:nvPr/>
            </p:nvSpPr>
            <p:spPr>
              <a:xfrm flipH="1" flipV="1">
                <a:off x="590" y="635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5" name="Line 15"/>
              <p:cNvSpPr/>
              <p:nvPr/>
            </p:nvSpPr>
            <p:spPr>
              <a:xfrm flipV="1">
                <a:off x="590" y="363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6" name="Line 16"/>
              <p:cNvSpPr/>
              <p:nvPr/>
            </p:nvSpPr>
            <p:spPr>
              <a:xfrm>
                <a:off x="3550" y="430"/>
                <a:ext cx="77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7" name="Line 17"/>
              <p:cNvSpPr/>
              <p:nvPr/>
            </p:nvSpPr>
            <p:spPr>
              <a:xfrm>
                <a:off x="862" y="2354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8" name="Line 18"/>
              <p:cNvSpPr/>
              <p:nvPr/>
            </p:nvSpPr>
            <p:spPr>
              <a:xfrm>
                <a:off x="814" y="245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9" name="Line 19"/>
              <p:cNvSpPr/>
              <p:nvPr/>
            </p:nvSpPr>
            <p:spPr>
              <a:xfrm>
                <a:off x="814" y="245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0" name="Line 20"/>
              <p:cNvSpPr/>
              <p:nvPr/>
            </p:nvSpPr>
            <p:spPr>
              <a:xfrm flipH="1">
                <a:off x="862" y="245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36881" name="对象 55316"/>
              <p:cNvGraphicFramePr>
                <a:graphicFrameLocks noChangeAspect="1"/>
              </p:cNvGraphicFramePr>
              <p:nvPr/>
            </p:nvGraphicFramePr>
            <p:xfrm>
              <a:off x="3118" y="526"/>
              <a:ext cx="153" cy="1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2" name="" r:id="rId5" imgW="122555" imgH="95250" progId="">
                      <p:embed/>
                    </p:oleObj>
                  </mc:Choice>
                  <mc:Fallback>
                    <p:oleObj name="" r:id="rId5" imgW="122555" imgH="95250" progId="">
                      <p:embed/>
                      <p:pic>
                        <p:nvPicPr>
                          <p:cNvPr id="0" name="图片 3161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118" y="526"/>
                            <a:ext cx="153" cy="11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882" name="对象 55317"/>
              <p:cNvGraphicFramePr>
                <a:graphicFrameLocks noChangeAspect="1"/>
              </p:cNvGraphicFramePr>
              <p:nvPr/>
            </p:nvGraphicFramePr>
            <p:xfrm>
              <a:off x="3118" y="286"/>
              <a:ext cx="170" cy="1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5" name="" r:id="rId7" imgW="135255" imgH="135255" progId="">
                      <p:embed/>
                    </p:oleObj>
                  </mc:Choice>
                  <mc:Fallback>
                    <p:oleObj name="" r:id="rId7" imgW="135255" imgH="135255" progId="">
                      <p:embed/>
                      <p:pic>
                        <p:nvPicPr>
                          <p:cNvPr id="0" name="图片 316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118" y="286"/>
                            <a:ext cx="170" cy="17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83" name="Text Box 23"/>
              <p:cNvSpPr txBox="1"/>
              <p:nvPr/>
            </p:nvSpPr>
            <p:spPr>
              <a:xfrm>
                <a:off x="907" y="498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84" name="Text Box 24"/>
              <p:cNvSpPr txBox="1"/>
              <p:nvPr/>
            </p:nvSpPr>
            <p:spPr>
              <a:xfrm>
                <a:off x="0" y="1406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AE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85" name="Text Box 25"/>
              <p:cNvSpPr txBox="1"/>
              <p:nvPr/>
            </p:nvSpPr>
            <p:spPr>
              <a:xfrm>
                <a:off x="2042" y="454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86" name="Line 26"/>
              <p:cNvSpPr/>
              <p:nvPr/>
            </p:nvSpPr>
            <p:spPr>
              <a:xfrm>
                <a:off x="908" y="363"/>
                <a:ext cx="222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7" name="Line 27"/>
              <p:cNvSpPr/>
              <p:nvPr/>
            </p:nvSpPr>
            <p:spPr>
              <a:xfrm>
                <a:off x="862" y="1860"/>
                <a:ext cx="0" cy="49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8" name="Line 28"/>
              <p:cNvSpPr/>
              <p:nvPr/>
            </p:nvSpPr>
            <p:spPr>
              <a:xfrm flipH="1">
                <a:off x="2405" y="590"/>
                <a:ext cx="6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9" name="AutoShape 29"/>
              <p:cNvSpPr/>
              <p:nvPr/>
            </p:nvSpPr>
            <p:spPr>
              <a:xfrm>
                <a:off x="2269" y="1361"/>
                <a:ext cx="272" cy="272"/>
              </a:xfrm>
              <a:prstGeom prst="flowChartSummingJunction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0" name="Line 30"/>
              <p:cNvSpPr/>
              <p:nvPr/>
            </p:nvSpPr>
            <p:spPr>
              <a:xfrm>
                <a:off x="2405" y="590"/>
                <a:ext cx="0" cy="77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91" name="Rectangle 31"/>
              <p:cNvSpPr/>
              <p:nvPr/>
            </p:nvSpPr>
            <p:spPr>
              <a:xfrm>
                <a:off x="3040" y="1180"/>
                <a:ext cx="816" cy="68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反馈电路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el-GR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β</a:t>
                </a:r>
                <a:endParaRPr lang="el-GR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2" name="Rectangle 32"/>
              <p:cNvSpPr/>
              <p:nvPr/>
            </p:nvSpPr>
            <p:spPr>
              <a:xfrm>
                <a:off x="2042" y="1905"/>
                <a:ext cx="816" cy="68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调零电路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3" name="Line 33"/>
              <p:cNvSpPr/>
              <p:nvPr/>
            </p:nvSpPr>
            <p:spPr>
              <a:xfrm flipH="1">
                <a:off x="2541" y="1497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6894" name="Line 34"/>
              <p:cNvSpPr/>
              <p:nvPr/>
            </p:nvSpPr>
            <p:spPr>
              <a:xfrm flipV="1">
                <a:off x="2405" y="1633"/>
                <a:ext cx="0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6895" name="Line 35"/>
              <p:cNvSpPr/>
              <p:nvPr/>
            </p:nvSpPr>
            <p:spPr>
              <a:xfrm flipH="1">
                <a:off x="3856" y="1497"/>
                <a:ext cx="5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6896" name="Text Box 36"/>
              <p:cNvSpPr txBox="1"/>
              <p:nvPr/>
            </p:nvSpPr>
            <p:spPr>
              <a:xfrm>
                <a:off x="2495" y="1089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7" name="Text Box 37"/>
              <p:cNvSpPr txBox="1"/>
              <p:nvPr/>
            </p:nvSpPr>
            <p:spPr>
              <a:xfrm>
                <a:off x="1679" y="1589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8" name="Text Box 38"/>
              <p:cNvSpPr txBox="1"/>
              <p:nvPr/>
            </p:nvSpPr>
            <p:spPr>
              <a:xfrm>
                <a:off x="2087" y="1633"/>
                <a:ext cx="31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9" name="Text Box 39"/>
              <p:cNvSpPr txBox="1"/>
              <p:nvPr/>
            </p:nvSpPr>
            <p:spPr>
              <a:xfrm>
                <a:off x="2495" y="1542"/>
                <a:ext cx="31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00" name="Text Box 40"/>
              <p:cNvSpPr txBox="1"/>
              <p:nvPr/>
            </p:nvSpPr>
            <p:spPr>
              <a:xfrm>
                <a:off x="544" y="861"/>
                <a:ext cx="363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01" name="Text Box 41"/>
              <p:cNvSpPr txBox="1"/>
              <p:nvPr/>
            </p:nvSpPr>
            <p:spPr>
              <a:xfrm>
                <a:off x="591" y="2041"/>
                <a:ext cx="271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4475" y="3813"/>
              <a:ext cx="2268" cy="3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uFillTx/>
                </a:rPr>
                <a:t>功率</a:t>
              </a:r>
              <a:endParaRPr lang="zh-CN" altLang="en-US">
                <a:solidFill>
                  <a:schemeClr val="tx1"/>
                </a:solidFill>
                <a:uFillTx/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uFillTx/>
                </a:rPr>
                <a:t>放大器</a:t>
              </a:r>
              <a:endParaRPr lang="zh-CN" altLang="en-US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Text Box 53"/>
          <p:cNvSpPr txBox="1"/>
          <p:nvPr/>
        </p:nvSpPr>
        <p:spPr>
          <a:xfrm>
            <a:off x="2320925" y="865188"/>
            <a:ext cx="25527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③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线性化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0275" y="2832100"/>
          <a:ext cx="16922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1" imgW="850900" imgH="228600" progId="Equation.KSEE3">
                  <p:embed/>
                </p:oleObj>
              </mc:Choice>
              <mc:Fallback>
                <p:oleObj name="" r:id="rId1" imgW="850900" imgH="228600" progId="Equation.KSEE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70275" y="2832100"/>
                        <a:ext cx="1692275" cy="455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Text Box 21"/>
          <p:cNvSpPr txBox="1"/>
          <p:nvPr/>
        </p:nvSpPr>
        <p:spPr>
          <a:xfrm>
            <a:off x="4249738" y="3524250"/>
            <a:ext cx="41910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线性化电路框图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3922713"/>
            <a:ext cx="3394075" cy="2058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Text Box 21"/>
          <p:cNvSpPr txBox="1"/>
          <p:nvPr/>
        </p:nvSpPr>
        <p:spPr>
          <a:xfrm>
            <a:off x="3741738" y="5981700"/>
            <a:ext cx="5207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线性化后输入输出响应曲线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63" y="1387475"/>
            <a:ext cx="6219825" cy="216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789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Text Box 5"/>
          <p:cNvSpPr txBox="1"/>
          <p:nvPr/>
        </p:nvSpPr>
        <p:spPr>
          <a:xfrm>
            <a:off x="2098675" y="987425"/>
            <a:ext cx="8569325" cy="1291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设计原则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根据不同热电偶特性曲线形状，设计反馈回路，用折线代替曲线。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反馈回路特性曲线与热电偶特性曲线相一致。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914" name="组合 30"/>
          <p:cNvGrpSpPr/>
          <p:nvPr/>
        </p:nvGrpSpPr>
        <p:grpSpPr>
          <a:xfrm>
            <a:off x="2098675" y="2408238"/>
            <a:ext cx="8240713" cy="3594100"/>
            <a:chOff x="1042" y="4497"/>
            <a:chExt cx="12979" cy="5659"/>
          </a:xfrm>
        </p:grpSpPr>
        <p:grpSp>
          <p:nvGrpSpPr>
            <p:cNvPr id="38915" name="Group 6"/>
            <p:cNvGrpSpPr/>
            <p:nvPr/>
          </p:nvGrpSpPr>
          <p:grpSpPr>
            <a:xfrm>
              <a:off x="7588" y="4721"/>
              <a:ext cx="6102" cy="5109"/>
              <a:chOff x="144" y="0"/>
              <a:chExt cx="2688" cy="2256"/>
            </a:xfrm>
          </p:grpSpPr>
          <p:sp>
            <p:nvSpPr>
              <p:cNvPr id="38916" name="Line 7"/>
              <p:cNvSpPr/>
              <p:nvPr/>
            </p:nvSpPr>
            <p:spPr>
              <a:xfrm>
                <a:off x="288" y="2064"/>
                <a:ext cx="25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8917" name="Line 8"/>
              <p:cNvSpPr/>
              <p:nvPr/>
            </p:nvSpPr>
            <p:spPr>
              <a:xfrm flipH="1" flipV="1">
                <a:off x="288" y="0"/>
                <a:ext cx="0" cy="20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8918" name="Line 9"/>
              <p:cNvSpPr/>
              <p:nvPr/>
            </p:nvSpPr>
            <p:spPr>
              <a:xfrm flipV="1">
                <a:off x="288" y="1584"/>
                <a:ext cx="576" cy="4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19" name="Line 10"/>
              <p:cNvSpPr/>
              <p:nvPr/>
            </p:nvSpPr>
            <p:spPr>
              <a:xfrm flipV="1">
                <a:off x="864" y="1248"/>
                <a:ext cx="336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0" name="Line 11"/>
              <p:cNvSpPr/>
              <p:nvPr/>
            </p:nvSpPr>
            <p:spPr>
              <a:xfrm flipV="1">
                <a:off x="1200" y="1008"/>
                <a:ext cx="336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1" name="Line 12"/>
              <p:cNvSpPr/>
              <p:nvPr/>
            </p:nvSpPr>
            <p:spPr>
              <a:xfrm flipV="1">
                <a:off x="1536" y="672"/>
                <a:ext cx="288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2" name="Line 13"/>
              <p:cNvSpPr/>
              <p:nvPr/>
            </p:nvSpPr>
            <p:spPr>
              <a:xfrm flipV="1">
                <a:off x="1824" y="336"/>
                <a:ext cx="336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3" name="Oval 14"/>
              <p:cNvSpPr/>
              <p:nvPr/>
            </p:nvSpPr>
            <p:spPr>
              <a:xfrm>
                <a:off x="2064" y="3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4" name="Oval 15"/>
              <p:cNvSpPr/>
              <p:nvPr/>
            </p:nvSpPr>
            <p:spPr>
              <a:xfrm>
                <a:off x="1776" y="62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5" name="Oval 16"/>
              <p:cNvSpPr/>
              <p:nvPr/>
            </p:nvSpPr>
            <p:spPr>
              <a:xfrm>
                <a:off x="1488" y="96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6" name="Oval 17"/>
              <p:cNvSpPr/>
              <p:nvPr/>
            </p:nvSpPr>
            <p:spPr>
              <a:xfrm>
                <a:off x="1152" y="12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7" name="Oval 18"/>
              <p:cNvSpPr/>
              <p:nvPr/>
            </p:nvSpPr>
            <p:spPr>
              <a:xfrm>
                <a:off x="768" y="158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8" name="Line 19"/>
              <p:cNvSpPr/>
              <p:nvPr/>
            </p:nvSpPr>
            <p:spPr>
              <a:xfrm>
                <a:off x="816" y="1632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9" name="Line 20"/>
              <p:cNvSpPr/>
              <p:nvPr/>
            </p:nvSpPr>
            <p:spPr>
              <a:xfrm flipH="1">
                <a:off x="288" y="1632"/>
                <a:ext cx="52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0" name="Line 21"/>
              <p:cNvSpPr/>
              <p:nvPr/>
            </p:nvSpPr>
            <p:spPr>
              <a:xfrm>
                <a:off x="1200" y="1248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1" name="Line 22"/>
              <p:cNvSpPr/>
              <p:nvPr/>
            </p:nvSpPr>
            <p:spPr>
              <a:xfrm flipH="1">
                <a:off x="288" y="1248"/>
                <a:ext cx="91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2" name="Line 23"/>
              <p:cNvSpPr/>
              <p:nvPr/>
            </p:nvSpPr>
            <p:spPr>
              <a:xfrm>
                <a:off x="1536" y="1008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3" name="Line 24"/>
              <p:cNvSpPr/>
              <p:nvPr/>
            </p:nvSpPr>
            <p:spPr>
              <a:xfrm flipH="1">
                <a:off x="288" y="1008"/>
                <a:ext cx="124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4" name="Line 25"/>
              <p:cNvSpPr/>
              <p:nvPr/>
            </p:nvSpPr>
            <p:spPr>
              <a:xfrm>
                <a:off x="1824" y="672"/>
                <a:ext cx="0" cy="13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5" name="Line 26"/>
              <p:cNvSpPr/>
              <p:nvPr/>
            </p:nvSpPr>
            <p:spPr>
              <a:xfrm flipH="1">
                <a:off x="288" y="672"/>
                <a:ext cx="15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6" name="Line 27"/>
              <p:cNvSpPr/>
              <p:nvPr/>
            </p:nvSpPr>
            <p:spPr>
              <a:xfrm>
                <a:off x="2112" y="384"/>
                <a:ext cx="0" cy="16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7" name="Line 28"/>
              <p:cNvSpPr/>
              <p:nvPr/>
            </p:nvSpPr>
            <p:spPr>
              <a:xfrm flipH="1">
                <a:off x="288" y="384"/>
                <a:ext cx="182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8" name="Rectangle 38"/>
              <p:cNvSpPr/>
              <p:nvPr/>
            </p:nvSpPr>
            <p:spPr>
              <a:xfrm>
                <a:off x="144" y="2112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39" name="Rectangle 42"/>
              <p:cNvSpPr/>
              <p:nvPr/>
            </p:nvSpPr>
            <p:spPr>
              <a:xfrm>
                <a:off x="423" y="1702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0" name="Rectangle 43"/>
              <p:cNvSpPr/>
              <p:nvPr/>
            </p:nvSpPr>
            <p:spPr>
              <a:xfrm>
                <a:off x="1472" y="700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1" name="Rectangle 44"/>
              <p:cNvSpPr/>
              <p:nvPr/>
            </p:nvSpPr>
            <p:spPr>
              <a:xfrm flipH="1">
                <a:off x="1255" y="832"/>
                <a:ext cx="2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2" name="Rectangle 45"/>
              <p:cNvSpPr/>
              <p:nvPr/>
            </p:nvSpPr>
            <p:spPr>
              <a:xfrm>
                <a:off x="772" y="1301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8943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984" y="8575"/>
            <a:ext cx="59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1" imgW="205740" imgH="218440" progId="Equation.KSEE3">
                    <p:embed/>
                  </p:oleObj>
                </mc:Choice>
                <mc:Fallback>
                  <p:oleObj name="" r:id="rId1" imgW="205740" imgH="218440" progId="Equation.KSEE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84" y="8575"/>
                          <a:ext cx="598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86" y="4497"/>
            <a:ext cx="47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3" imgW="165100" imgH="215900" progId="Equation.KSEE3">
                    <p:embed/>
                  </p:oleObj>
                </mc:Choice>
                <mc:Fallback>
                  <p:oleObj name="" r:id="rId3" imgW="165100" imgH="215900" progId="Equation.KSEE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186" y="4497"/>
                          <a:ext cx="478" cy="6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4" y="8011"/>
            <a:ext cx="592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5" imgW="203200" imgH="215900" progId="Equation.KSEE3">
                    <p:embed/>
                  </p:oleObj>
                </mc:Choice>
                <mc:Fallback>
                  <p:oleObj name="" r:id="rId5" imgW="203200" imgH="215900" progId="Equation.KSEE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64" y="8011"/>
                          <a:ext cx="592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6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7331"/>
            <a:ext cx="628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7" imgW="215900" imgH="215900" progId="Equation.KSEE3">
                    <p:embed/>
                  </p:oleObj>
                </mc:Choice>
                <mc:Fallback>
                  <p:oleObj name="" r:id="rId7" imgW="215900" imgH="215900" progId="Equation.KSEE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65" y="7331"/>
                          <a:ext cx="628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7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6651"/>
            <a:ext cx="628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9" imgW="215900" imgH="228600" progId="Equation.KSEE3">
                    <p:embed/>
                  </p:oleObj>
                </mc:Choice>
                <mc:Fallback>
                  <p:oleObj name="" r:id="rId9" imgW="215900" imgH="228600" progId="Equation.KSEE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165" y="6651"/>
                          <a:ext cx="628" cy="6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8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5857"/>
            <a:ext cx="628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11" imgW="215900" imgH="215900" progId="Equation.KSEE3">
                    <p:embed/>
                  </p:oleObj>
                </mc:Choice>
                <mc:Fallback>
                  <p:oleObj name="" r:id="rId11" imgW="215900" imgH="215900" progId="Equation.KSEE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65" y="5857"/>
                          <a:ext cx="628" cy="6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9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5176"/>
            <a:ext cx="627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13" imgW="215900" imgH="228600" progId="Equation.KSEE3">
                    <p:embed/>
                  </p:oleObj>
                </mc:Choice>
                <mc:Fallback>
                  <p:oleObj name="" r:id="rId13" imgW="215900" imgH="228600" progId="Equation.KSEE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65" y="5176"/>
                          <a:ext cx="627" cy="6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0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88" y="9482"/>
            <a:ext cx="712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5" imgW="243205" imgH="217805" progId="Equation.KSEE3">
                    <p:embed/>
                  </p:oleObj>
                </mc:Choice>
                <mc:Fallback>
                  <p:oleObj name="" r:id="rId15" imgW="243205" imgH="217805" progId="Equation.KSEE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788" y="9482"/>
                          <a:ext cx="712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1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95" y="9482"/>
            <a:ext cx="75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17" imgW="255905" imgH="217805" progId="Equation.KSEE3">
                    <p:embed/>
                  </p:oleObj>
                </mc:Choice>
                <mc:Fallback>
                  <p:oleObj name="" r:id="rId17" imgW="255905" imgH="217805" progId="Equation.KSEE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695" y="9482"/>
                          <a:ext cx="75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2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89" y="9482"/>
            <a:ext cx="750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9" imgW="255905" imgH="230505" progId="Equation.KSEE3">
                    <p:embed/>
                  </p:oleObj>
                </mc:Choice>
                <mc:Fallback>
                  <p:oleObj name="" r:id="rId19" imgW="255905" imgH="230505" progId="Equation.KSEE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489" y="9482"/>
                          <a:ext cx="750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3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169" y="9482"/>
            <a:ext cx="75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21" imgW="255905" imgH="217805" progId="Equation.KSEE3">
                    <p:embed/>
                  </p:oleObj>
                </mc:Choice>
                <mc:Fallback>
                  <p:oleObj name="" r:id="rId21" imgW="255905" imgH="217805" progId="Equation.KSEE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1169" y="9482"/>
                          <a:ext cx="75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4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63" y="9482"/>
            <a:ext cx="750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" r:id="rId23" imgW="255905" imgH="230505" progId="Equation.KSEE3">
                    <p:embed/>
                  </p:oleObj>
                </mc:Choice>
                <mc:Fallback>
                  <p:oleObj name="" r:id="rId23" imgW="255905" imgH="230505" progId="Equation.KSEE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963" y="9482"/>
                          <a:ext cx="750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5" name="对象 2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189" y="7668"/>
            <a:ext cx="1832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25" imgW="624205" imgH="229235" progId="Equation.KSEE3">
                    <p:embed/>
                  </p:oleObj>
                </mc:Choice>
                <mc:Fallback>
                  <p:oleObj name="" r:id="rId25" imgW="624205" imgH="229235" progId="Equation.KSEE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2189" y="7668"/>
                          <a:ext cx="1832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6" name="Line 47"/>
            <p:cNvSpPr/>
            <p:nvPr/>
          </p:nvSpPr>
          <p:spPr>
            <a:xfrm>
              <a:off x="1631" y="9218"/>
              <a:ext cx="44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957" name="Line 48"/>
            <p:cNvSpPr/>
            <p:nvPr/>
          </p:nvSpPr>
          <p:spPr>
            <a:xfrm flipH="1" flipV="1">
              <a:off x="1631" y="5056"/>
              <a:ext cx="0" cy="41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958" name="Line 49"/>
            <p:cNvSpPr/>
            <p:nvPr/>
          </p:nvSpPr>
          <p:spPr>
            <a:xfrm flipV="1">
              <a:off x="1631" y="8392"/>
              <a:ext cx="879" cy="8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59" name="Line 50"/>
            <p:cNvSpPr/>
            <p:nvPr/>
          </p:nvSpPr>
          <p:spPr>
            <a:xfrm flipV="1">
              <a:off x="2562" y="7579"/>
              <a:ext cx="695" cy="7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0" name="Line 51"/>
            <p:cNvSpPr/>
            <p:nvPr/>
          </p:nvSpPr>
          <p:spPr>
            <a:xfrm flipV="1">
              <a:off x="3220" y="7090"/>
              <a:ext cx="585" cy="48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1" name="Line 52"/>
            <p:cNvSpPr/>
            <p:nvPr/>
          </p:nvSpPr>
          <p:spPr>
            <a:xfrm flipV="1">
              <a:off x="3805" y="6410"/>
              <a:ext cx="502" cy="6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2" name="Line 53"/>
            <p:cNvSpPr/>
            <p:nvPr/>
          </p:nvSpPr>
          <p:spPr>
            <a:xfrm flipV="1">
              <a:off x="4307" y="5733"/>
              <a:ext cx="585" cy="6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3" name="Oval 54"/>
            <p:cNvSpPr/>
            <p:nvPr/>
          </p:nvSpPr>
          <p:spPr>
            <a:xfrm>
              <a:off x="4725" y="5733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Oval 55"/>
            <p:cNvSpPr/>
            <p:nvPr/>
          </p:nvSpPr>
          <p:spPr>
            <a:xfrm>
              <a:off x="4223" y="6314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5" name="Oval 56"/>
            <p:cNvSpPr/>
            <p:nvPr/>
          </p:nvSpPr>
          <p:spPr>
            <a:xfrm>
              <a:off x="3721" y="6991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6" name="Oval 57"/>
            <p:cNvSpPr/>
            <p:nvPr/>
          </p:nvSpPr>
          <p:spPr>
            <a:xfrm>
              <a:off x="3136" y="7476"/>
              <a:ext cx="167" cy="19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Oval 58"/>
            <p:cNvSpPr/>
            <p:nvPr/>
          </p:nvSpPr>
          <p:spPr>
            <a:xfrm>
              <a:off x="2466" y="8250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8" name="Line 59"/>
            <p:cNvSpPr/>
            <p:nvPr/>
          </p:nvSpPr>
          <p:spPr>
            <a:xfrm>
              <a:off x="2551" y="8348"/>
              <a:ext cx="0" cy="8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69" name="Line 60"/>
            <p:cNvSpPr/>
            <p:nvPr/>
          </p:nvSpPr>
          <p:spPr>
            <a:xfrm flipH="1">
              <a:off x="1631" y="8348"/>
              <a:ext cx="9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0" name="Line 61"/>
            <p:cNvSpPr/>
            <p:nvPr/>
          </p:nvSpPr>
          <p:spPr>
            <a:xfrm>
              <a:off x="3220" y="7573"/>
              <a:ext cx="0" cy="16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1" name="Line 62"/>
            <p:cNvSpPr/>
            <p:nvPr/>
          </p:nvSpPr>
          <p:spPr>
            <a:xfrm flipH="1">
              <a:off x="1631" y="7573"/>
              <a:ext cx="15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2" name="Line 63"/>
            <p:cNvSpPr/>
            <p:nvPr/>
          </p:nvSpPr>
          <p:spPr>
            <a:xfrm>
              <a:off x="3805" y="7090"/>
              <a:ext cx="0" cy="21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3" name="Line 64"/>
            <p:cNvSpPr/>
            <p:nvPr/>
          </p:nvSpPr>
          <p:spPr>
            <a:xfrm flipH="1">
              <a:off x="1631" y="7090"/>
              <a:ext cx="217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4" name="Line 65"/>
            <p:cNvSpPr/>
            <p:nvPr/>
          </p:nvSpPr>
          <p:spPr>
            <a:xfrm>
              <a:off x="4307" y="6410"/>
              <a:ext cx="0" cy="28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5" name="Line 66"/>
            <p:cNvSpPr/>
            <p:nvPr/>
          </p:nvSpPr>
          <p:spPr>
            <a:xfrm flipH="1">
              <a:off x="1631" y="6410"/>
              <a:ext cx="267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6" name="Line 67"/>
            <p:cNvSpPr/>
            <p:nvPr/>
          </p:nvSpPr>
          <p:spPr>
            <a:xfrm>
              <a:off x="4810" y="5831"/>
              <a:ext cx="0" cy="33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7" name="Line 68"/>
            <p:cNvSpPr/>
            <p:nvPr/>
          </p:nvSpPr>
          <p:spPr>
            <a:xfrm flipH="1">
              <a:off x="1631" y="5831"/>
              <a:ext cx="31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8" name="Rectangle 69"/>
            <p:cNvSpPr/>
            <p:nvPr/>
          </p:nvSpPr>
          <p:spPr>
            <a:xfrm>
              <a:off x="4642" y="9316"/>
              <a:ext cx="33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9" name="Rectangle 70"/>
            <p:cNvSpPr/>
            <p:nvPr/>
          </p:nvSpPr>
          <p:spPr>
            <a:xfrm>
              <a:off x="4140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0" name="Rectangle 71"/>
            <p:cNvSpPr/>
            <p:nvPr/>
          </p:nvSpPr>
          <p:spPr>
            <a:xfrm>
              <a:off x="3638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1" name="Rectangle 72"/>
            <p:cNvSpPr/>
            <p:nvPr/>
          </p:nvSpPr>
          <p:spPr>
            <a:xfrm>
              <a:off x="3053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2" name="Rectangle 73"/>
            <p:cNvSpPr/>
            <p:nvPr/>
          </p:nvSpPr>
          <p:spPr>
            <a:xfrm>
              <a:off x="2383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3" name="Rectangle 74"/>
            <p:cNvSpPr/>
            <p:nvPr/>
          </p:nvSpPr>
          <p:spPr>
            <a:xfrm>
              <a:off x="1379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4" name="Rectangle 75"/>
            <p:cNvSpPr/>
            <p:nvPr/>
          </p:nvSpPr>
          <p:spPr>
            <a:xfrm>
              <a:off x="1042" y="5624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T5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5" name="Rectangle 76"/>
            <p:cNvSpPr/>
            <p:nvPr/>
          </p:nvSpPr>
          <p:spPr>
            <a:xfrm>
              <a:off x="5812" y="9412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65" name="Rectangle 77"/>
            <p:cNvSpPr/>
            <p:nvPr/>
          </p:nvSpPr>
          <p:spPr>
            <a:xfrm>
              <a:off x="1211" y="5152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 fontAlgn="base"/>
              <a:r>
                <a:rPr lang="en-US" altLang="zh-CN" sz="2400" strike="noStrike" noProof="1" dirty="0">
                  <a:solidFill>
                    <a:schemeClr val="tx1"/>
                  </a:solidFill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lang="zh-CN" altLang="en-US" sz="2400" strike="noStrike" baseline="-25000" noProof="1" dirty="0"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lang="zh-CN" altLang="en-US" sz="2400" strike="noStrike" baseline="-25000" noProof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7" name="Rectangle 78"/>
            <p:cNvSpPr/>
            <p:nvPr/>
          </p:nvSpPr>
          <p:spPr>
            <a:xfrm>
              <a:off x="1758" y="8461"/>
              <a:ext cx="33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8" name="Rectangle 79"/>
            <p:cNvSpPr/>
            <p:nvPr/>
          </p:nvSpPr>
          <p:spPr>
            <a:xfrm>
              <a:off x="3685" y="6534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9" name="Rectangle 80"/>
            <p:cNvSpPr/>
            <p:nvPr/>
          </p:nvSpPr>
          <p:spPr>
            <a:xfrm>
              <a:off x="3231" y="7101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0" name="Rectangle 81"/>
            <p:cNvSpPr/>
            <p:nvPr/>
          </p:nvSpPr>
          <p:spPr>
            <a:xfrm>
              <a:off x="2551" y="7668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1" name="Rectangle 82"/>
            <p:cNvSpPr/>
            <p:nvPr/>
          </p:nvSpPr>
          <p:spPr>
            <a:xfrm>
              <a:off x="1042" y="742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2" name="Rectangle 83"/>
            <p:cNvSpPr/>
            <p:nvPr/>
          </p:nvSpPr>
          <p:spPr>
            <a:xfrm>
              <a:off x="1042" y="8185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3" name="Rectangle 84"/>
            <p:cNvSpPr/>
            <p:nvPr/>
          </p:nvSpPr>
          <p:spPr>
            <a:xfrm>
              <a:off x="1042" y="6289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4" name="Rectangle 85"/>
            <p:cNvSpPr/>
            <p:nvPr/>
          </p:nvSpPr>
          <p:spPr>
            <a:xfrm>
              <a:off x="1042" y="6858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5" name="Rectangle 79"/>
            <p:cNvSpPr/>
            <p:nvPr/>
          </p:nvSpPr>
          <p:spPr>
            <a:xfrm>
              <a:off x="4252" y="5853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  <a:endPara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8996" name="Rectangle 43"/>
            <p:cNvSpPr/>
            <p:nvPr/>
          </p:nvSpPr>
          <p:spPr>
            <a:xfrm>
              <a:off x="11282" y="5629"/>
              <a:ext cx="436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997" name="Text Box 21"/>
          <p:cNvSpPr txBox="1"/>
          <p:nvPr/>
        </p:nvSpPr>
        <p:spPr>
          <a:xfrm>
            <a:off x="2205038" y="5978525"/>
            <a:ext cx="29162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20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热电偶特性曲线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98" name="Text Box 21"/>
          <p:cNvSpPr txBox="1"/>
          <p:nvPr/>
        </p:nvSpPr>
        <p:spPr>
          <a:xfrm>
            <a:off x="6530975" y="6002338"/>
            <a:ext cx="3308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反馈回路特性曲线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9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00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Text Box 2"/>
          <p:cNvSpPr txBox="1"/>
          <p:nvPr/>
        </p:nvSpPr>
        <p:spPr>
          <a:xfrm>
            <a:off x="2063750" y="908050"/>
            <a:ext cx="62642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 放大单元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38" name="Group 5"/>
          <p:cNvGrpSpPr/>
          <p:nvPr/>
        </p:nvGrpSpPr>
        <p:grpSpPr>
          <a:xfrm>
            <a:off x="1524000" y="2492375"/>
            <a:ext cx="9539288" cy="2376488"/>
            <a:chOff x="0" y="408"/>
            <a:chExt cx="6009" cy="1497"/>
          </a:xfrm>
        </p:grpSpPr>
        <p:grpSp>
          <p:nvGrpSpPr>
            <p:cNvPr id="39939" name="Group 6"/>
            <p:cNvGrpSpPr/>
            <p:nvPr/>
          </p:nvGrpSpPr>
          <p:grpSpPr>
            <a:xfrm>
              <a:off x="0" y="408"/>
              <a:ext cx="6009" cy="680"/>
              <a:chOff x="0" y="0"/>
              <a:chExt cx="6009" cy="680"/>
            </a:xfrm>
          </p:grpSpPr>
          <p:sp>
            <p:nvSpPr>
              <p:cNvPr id="39940" name="Rectangle 7"/>
              <p:cNvSpPr/>
              <p:nvPr/>
            </p:nvSpPr>
            <p:spPr>
              <a:xfrm>
                <a:off x="386" y="90"/>
                <a:ext cx="771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运算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放大器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1" name="Line 8"/>
              <p:cNvSpPr/>
              <p:nvPr/>
            </p:nvSpPr>
            <p:spPr>
              <a:xfrm>
                <a:off x="23" y="408"/>
                <a:ext cx="36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2" name="Line 9"/>
              <p:cNvSpPr/>
              <p:nvPr/>
            </p:nvSpPr>
            <p:spPr>
              <a:xfrm>
                <a:off x="1157" y="408"/>
                <a:ext cx="40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3" name="Rectangle 10"/>
              <p:cNvSpPr/>
              <p:nvPr/>
            </p:nvSpPr>
            <p:spPr>
              <a:xfrm>
                <a:off x="1566" y="90"/>
                <a:ext cx="771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V/I</a:t>
                </a: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变换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4" name="Text Box 11"/>
              <p:cNvSpPr txBox="1"/>
              <p:nvPr/>
            </p:nvSpPr>
            <p:spPr>
              <a:xfrm>
                <a:off x="0" y="0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r>
                  <a:rPr lang="el-GR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ε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45" name="Text Box 12"/>
              <p:cNvSpPr txBox="1"/>
              <p:nvPr/>
            </p:nvSpPr>
            <p:spPr>
              <a:xfrm>
                <a:off x="1157" y="45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46" name="Line 13"/>
              <p:cNvSpPr/>
              <p:nvPr/>
            </p:nvSpPr>
            <p:spPr>
              <a:xfrm>
                <a:off x="2337" y="408"/>
                <a:ext cx="45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7" name="Rectangle 14"/>
              <p:cNvSpPr/>
              <p:nvPr/>
            </p:nvSpPr>
            <p:spPr>
              <a:xfrm>
                <a:off x="2790" y="181"/>
                <a:ext cx="634" cy="45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调制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8" name="Rectangle 15"/>
              <p:cNvSpPr/>
              <p:nvPr/>
            </p:nvSpPr>
            <p:spPr>
              <a:xfrm>
                <a:off x="3833" y="90"/>
                <a:ext cx="726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隔离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输出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9" name="Line 16"/>
              <p:cNvSpPr/>
              <p:nvPr/>
            </p:nvSpPr>
            <p:spPr>
              <a:xfrm>
                <a:off x="3424" y="408"/>
                <a:ext cx="38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0" name="Text Box 17"/>
              <p:cNvSpPr txBox="1"/>
              <p:nvPr/>
            </p:nvSpPr>
            <p:spPr>
              <a:xfrm>
                <a:off x="2337" y="45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51" name="Rectangle 18"/>
              <p:cNvSpPr/>
              <p:nvPr/>
            </p:nvSpPr>
            <p:spPr>
              <a:xfrm>
                <a:off x="4876" y="181"/>
                <a:ext cx="590" cy="45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解调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52" name="Line 19"/>
              <p:cNvSpPr/>
              <p:nvPr/>
            </p:nvSpPr>
            <p:spPr>
              <a:xfrm>
                <a:off x="4558" y="408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3" name="Line 20"/>
              <p:cNvSpPr/>
              <p:nvPr/>
            </p:nvSpPr>
            <p:spPr>
              <a:xfrm>
                <a:off x="5465" y="408"/>
                <a:ext cx="29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4" name="Text Box 21"/>
              <p:cNvSpPr txBox="1"/>
              <p:nvPr/>
            </p:nvSpPr>
            <p:spPr>
              <a:xfrm>
                <a:off x="5510" y="45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39955" name="AutoShape 23"/>
            <p:cNvSpPr/>
            <p:nvPr/>
          </p:nvSpPr>
          <p:spPr>
            <a:xfrm>
              <a:off x="204" y="1270"/>
              <a:ext cx="1134" cy="635"/>
            </a:xfrm>
            <a:prstGeom prst="wedgeRoundRectCallout">
              <a:avLst>
                <a:gd name="adj1" fmla="val 7495"/>
                <a:gd name="adj2" fmla="val -79606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低漂移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高增益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6" name="AutoShape 24"/>
            <p:cNvSpPr/>
            <p:nvPr/>
          </p:nvSpPr>
          <p:spPr>
            <a:xfrm>
              <a:off x="1610" y="1224"/>
              <a:ext cx="1043" cy="409"/>
            </a:xfrm>
            <a:prstGeom prst="wedgeRoundRectCallout">
              <a:avLst>
                <a:gd name="adj1" fmla="val -30347"/>
                <a:gd name="adj2" fmla="val -89366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复合管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7" name="AutoShape 25"/>
            <p:cNvSpPr/>
            <p:nvPr/>
          </p:nvSpPr>
          <p:spPr>
            <a:xfrm>
              <a:off x="2744" y="1270"/>
              <a:ext cx="907" cy="499"/>
            </a:xfrm>
            <a:prstGeom prst="wedgeRoundRectCallout">
              <a:avLst>
                <a:gd name="adj1" fmla="val -14389"/>
                <a:gd name="adj2" fmla="val -9168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交流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电压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8" name="AutoShape 26"/>
            <p:cNvSpPr/>
            <p:nvPr/>
          </p:nvSpPr>
          <p:spPr>
            <a:xfrm>
              <a:off x="3878" y="1315"/>
              <a:ext cx="907" cy="499"/>
            </a:xfrm>
            <a:prstGeom prst="wedgeRoundRectCallout">
              <a:avLst>
                <a:gd name="adj1" fmla="val -14389"/>
                <a:gd name="adj2" fmla="val -9168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变压器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耦合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9" name="AutoShape 27"/>
            <p:cNvSpPr/>
            <p:nvPr/>
          </p:nvSpPr>
          <p:spPr>
            <a:xfrm>
              <a:off x="4830" y="1270"/>
              <a:ext cx="771" cy="499"/>
            </a:xfrm>
            <a:prstGeom prst="wedgeRoundRectCallout">
              <a:avLst>
                <a:gd name="adj1" fmla="val -2528"/>
                <a:gd name="adj2" fmla="val -9749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整流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滤波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0" name="Line 28"/>
          <p:cNvSpPr/>
          <p:nvPr/>
        </p:nvSpPr>
        <p:spPr>
          <a:xfrm>
            <a:off x="3863975" y="1773238"/>
            <a:ext cx="0" cy="3455987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61" name="Line 29"/>
          <p:cNvSpPr/>
          <p:nvPr/>
        </p:nvSpPr>
        <p:spPr>
          <a:xfrm>
            <a:off x="10344150" y="1773238"/>
            <a:ext cx="0" cy="3455987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62" name="Text Box 30"/>
          <p:cNvSpPr txBox="1"/>
          <p:nvPr/>
        </p:nvSpPr>
        <p:spPr>
          <a:xfrm>
            <a:off x="5953125" y="4927600"/>
            <a:ext cx="25193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功率放大器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63" name="Text Box 31"/>
          <p:cNvSpPr txBox="1"/>
          <p:nvPr/>
        </p:nvSpPr>
        <p:spPr>
          <a:xfrm>
            <a:off x="6456363" y="1773238"/>
            <a:ext cx="31686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DC/AC/DC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64" name="Text Box 21"/>
          <p:cNvSpPr txBox="1"/>
          <p:nvPr/>
        </p:nvSpPr>
        <p:spPr>
          <a:xfrm>
            <a:off x="3608388" y="5728018"/>
            <a:ext cx="4719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22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放大单元电路组成框图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6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96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61" name="Group 4"/>
          <p:cNvGrpSpPr/>
          <p:nvPr/>
        </p:nvGrpSpPr>
        <p:grpSpPr>
          <a:xfrm>
            <a:off x="2279650" y="981075"/>
            <a:ext cx="7920038" cy="5422900"/>
            <a:chOff x="0" y="0"/>
            <a:chExt cx="5040" cy="3462"/>
          </a:xfrm>
        </p:grpSpPr>
        <p:sp>
          <p:nvSpPr>
            <p:cNvPr id="40962" name="Text Box 5"/>
            <p:cNvSpPr txBox="1"/>
            <p:nvPr/>
          </p:nvSpPr>
          <p:spPr>
            <a:xfrm>
              <a:off x="1536" y="3168"/>
              <a:ext cx="235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功率放大器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63" name="Text Box 6"/>
            <p:cNvSpPr txBox="1"/>
            <p:nvPr/>
          </p:nvSpPr>
          <p:spPr>
            <a:xfrm>
              <a:off x="2880" y="240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964" name="Group 7"/>
            <p:cNvGrpSpPr/>
            <p:nvPr/>
          </p:nvGrpSpPr>
          <p:grpSpPr>
            <a:xfrm>
              <a:off x="2832" y="528"/>
              <a:ext cx="48" cy="384"/>
              <a:chOff x="0" y="0"/>
              <a:chExt cx="48" cy="384"/>
            </a:xfrm>
          </p:grpSpPr>
          <p:sp>
            <p:nvSpPr>
              <p:cNvPr id="40965" name="未知"/>
              <p:cNvSpPr/>
              <p:nvPr/>
            </p:nvSpPr>
            <p:spPr>
              <a:xfrm>
                <a:off x="0" y="0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6" name="未知"/>
              <p:cNvSpPr/>
              <p:nvPr/>
            </p:nvSpPr>
            <p:spPr>
              <a:xfrm>
                <a:off x="0" y="96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7" name="未知"/>
              <p:cNvSpPr/>
              <p:nvPr/>
            </p:nvSpPr>
            <p:spPr>
              <a:xfrm>
                <a:off x="0" y="192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8" name="未知"/>
              <p:cNvSpPr/>
              <p:nvPr/>
            </p:nvSpPr>
            <p:spPr>
              <a:xfrm>
                <a:off x="0" y="288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0969" name="Group 12"/>
            <p:cNvGrpSpPr/>
            <p:nvPr/>
          </p:nvGrpSpPr>
          <p:grpSpPr>
            <a:xfrm rot="10800000">
              <a:off x="3120" y="528"/>
              <a:ext cx="48" cy="384"/>
              <a:chOff x="0" y="0"/>
              <a:chExt cx="48" cy="384"/>
            </a:xfrm>
          </p:grpSpPr>
          <p:sp>
            <p:nvSpPr>
              <p:cNvPr id="40970" name="未知"/>
              <p:cNvSpPr/>
              <p:nvPr/>
            </p:nvSpPr>
            <p:spPr>
              <a:xfrm>
                <a:off x="0" y="0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1" name="未知"/>
              <p:cNvSpPr/>
              <p:nvPr/>
            </p:nvSpPr>
            <p:spPr>
              <a:xfrm>
                <a:off x="0" y="96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2" name="未知"/>
              <p:cNvSpPr/>
              <p:nvPr/>
            </p:nvSpPr>
            <p:spPr>
              <a:xfrm>
                <a:off x="0" y="192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3" name="未知"/>
              <p:cNvSpPr/>
              <p:nvPr/>
            </p:nvSpPr>
            <p:spPr>
              <a:xfrm>
                <a:off x="0" y="288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0974" name="Line 17"/>
            <p:cNvSpPr/>
            <p:nvPr/>
          </p:nvSpPr>
          <p:spPr>
            <a:xfrm flipV="1">
              <a:off x="2832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5" name="Line 18"/>
            <p:cNvSpPr/>
            <p:nvPr/>
          </p:nvSpPr>
          <p:spPr>
            <a:xfrm>
              <a:off x="2832" y="912"/>
              <a:ext cx="0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0976" name="Group 19"/>
            <p:cNvGrpSpPr/>
            <p:nvPr/>
          </p:nvGrpSpPr>
          <p:grpSpPr>
            <a:xfrm>
              <a:off x="2736" y="1392"/>
              <a:ext cx="192" cy="144"/>
              <a:chOff x="0" y="0"/>
              <a:chExt cx="192" cy="144"/>
            </a:xfrm>
          </p:grpSpPr>
          <p:sp>
            <p:nvSpPr>
              <p:cNvPr id="40977" name="Line 20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8" name="Line 21"/>
              <p:cNvSpPr/>
              <p:nvPr/>
            </p:nvSpPr>
            <p:spPr>
              <a:xfrm>
                <a:off x="0" y="14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9" name="Line 22"/>
              <p:cNvSpPr/>
              <p:nvPr/>
            </p:nvSpPr>
            <p:spPr>
              <a:xfrm flipH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0" name="Line 23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0981" name="Group 24"/>
            <p:cNvGrpSpPr/>
            <p:nvPr/>
          </p:nvGrpSpPr>
          <p:grpSpPr>
            <a:xfrm>
              <a:off x="2064" y="1392"/>
              <a:ext cx="192" cy="144"/>
              <a:chOff x="0" y="0"/>
              <a:chExt cx="192" cy="144"/>
            </a:xfrm>
          </p:grpSpPr>
          <p:sp>
            <p:nvSpPr>
              <p:cNvPr id="40982" name="Line 25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3" name="Line 26"/>
              <p:cNvSpPr/>
              <p:nvPr/>
            </p:nvSpPr>
            <p:spPr>
              <a:xfrm>
                <a:off x="0" y="14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4" name="Line 27"/>
              <p:cNvSpPr/>
              <p:nvPr/>
            </p:nvSpPr>
            <p:spPr>
              <a:xfrm flipH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5" name="Line 28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0986" name="Line 29"/>
            <p:cNvSpPr/>
            <p:nvPr/>
          </p:nvSpPr>
          <p:spPr>
            <a:xfrm>
              <a:off x="2160" y="384"/>
              <a:ext cx="0" cy="19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7" name="Line 30"/>
            <p:cNvSpPr/>
            <p:nvPr/>
          </p:nvSpPr>
          <p:spPr>
            <a:xfrm flipH="1">
              <a:off x="2160" y="384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8" name="Line 31"/>
            <p:cNvSpPr/>
            <p:nvPr/>
          </p:nvSpPr>
          <p:spPr>
            <a:xfrm flipH="1">
              <a:off x="1152" y="720"/>
              <a:ext cx="16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9" name="Line 32"/>
            <p:cNvSpPr/>
            <p:nvPr/>
          </p:nvSpPr>
          <p:spPr>
            <a:xfrm>
              <a:off x="1680" y="72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0" name="Line 33"/>
            <p:cNvSpPr/>
            <p:nvPr/>
          </p:nvSpPr>
          <p:spPr>
            <a:xfrm flipH="1">
              <a:off x="1008" y="720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1" name="Line 34"/>
            <p:cNvSpPr/>
            <p:nvPr/>
          </p:nvSpPr>
          <p:spPr>
            <a:xfrm>
              <a:off x="1008" y="768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2" name="Line 35"/>
            <p:cNvSpPr/>
            <p:nvPr/>
          </p:nvSpPr>
          <p:spPr>
            <a:xfrm>
              <a:off x="1008" y="912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93" name="Line 36"/>
            <p:cNvSpPr/>
            <p:nvPr/>
          </p:nvSpPr>
          <p:spPr>
            <a:xfrm>
              <a:off x="1152" y="105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4" name="Line 37"/>
            <p:cNvSpPr/>
            <p:nvPr/>
          </p:nvSpPr>
          <p:spPr>
            <a:xfrm>
              <a:off x="1152" y="124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5" name="Line 38"/>
            <p:cNvSpPr/>
            <p:nvPr/>
          </p:nvSpPr>
          <p:spPr>
            <a:xfrm>
              <a:off x="1488" y="1104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6" name="Line 39"/>
            <p:cNvSpPr/>
            <p:nvPr/>
          </p:nvSpPr>
          <p:spPr>
            <a:xfrm flipV="1">
              <a:off x="1488" y="1104"/>
              <a:ext cx="19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7" name="Line 40"/>
            <p:cNvSpPr/>
            <p:nvPr/>
          </p:nvSpPr>
          <p:spPr>
            <a:xfrm>
              <a:off x="1488" y="1296"/>
              <a:ext cx="192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98" name="Line 41"/>
            <p:cNvSpPr/>
            <p:nvPr/>
          </p:nvSpPr>
          <p:spPr>
            <a:xfrm>
              <a:off x="1680" y="139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9" name="Rectangle 42"/>
            <p:cNvSpPr/>
            <p:nvPr/>
          </p:nvSpPr>
          <p:spPr>
            <a:xfrm>
              <a:off x="1632" y="1680"/>
              <a:ext cx="9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Line 43"/>
            <p:cNvSpPr/>
            <p:nvPr/>
          </p:nvSpPr>
          <p:spPr>
            <a:xfrm>
              <a:off x="1680" y="201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1" name="Line 44"/>
            <p:cNvSpPr/>
            <p:nvPr/>
          </p:nvSpPr>
          <p:spPr>
            <a:xfrm>
              <a:off x="1680" y="2208"/>
              <a:ext cx="8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2" name="Line 45"/>
            <p:cNvSpPr/>
            <p:nvPr/>
          </p:nvSpPr>
          <p:spPr>
            <a:xfrm>
              <a:off x="2496" y="2208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003" name="Group 46"/>
            <p:cNvGrpSpPr/>
            <p:nvPr/>
          </p:nvGrpSpPr>
          <p:grpSpPr>
            <a:xfrm>
              <a:off x="2304" y="2352"/>
              <a:ext cx="384" cy="48"/>
              <a:chOff x="0" y="0"/>
              <a:chExt cx="384" cy="48"/>
            </a:xfrm>
          </p:grpSpPr>
          <p:sp>
            <p:nvSpPr>
              <p:cNvPr id="41004" name="未知"/>
              <p:cNvSpPr/>
              <p:nvPr/>
            </p:nvSpPr>
            <p:spPr>
              <a:xfrm>
                <a:off x="0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5" name="未知"/>
              <p:cNvSpPr/>
              <p:nvPr/>
            </p:nvSpPr>
            <p:spPr>
              <a:xfrm>
                <a:off x="96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6" name="未知"/>
              <p:cNvSpPr/>
              <p:nvPr/>
            </p:nvSpPr>
            <p:spPr>
              <a:xfrm>
                <a:off x="192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7" name="未知"/>
              <p:cNvSpPr/>
              <p:nvPr/>
            </p:nvSpPr>
            <p:spPr>
              <a:xfrm>
                <a:off x="288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1008" name="Group 51"/>
            <p:cNvGrpSpPr/>
            <p:nvPr/>
          </p:nvGrpSpPr>
          <p:grpSpPr>
            <a:xfrm rot="10800000">
              <a:off x="2304" y="2544"/>
              <a:ext cx="384" cy="48"/>
              <a:chOff x="0" y="0"/>
              <a:chExt cx="384" cy="48"/>
            </a:xfrm>
          </p:grpSpPr>
          <p:sp>
            <p:nvSpPr>
              <p:cNvPr id="41009" name="未知"/>
              <p:cNvSpPr/>
              <p:nvPr/>
            </p:nvSpPr>
            <p:spPr>
              <a:xfrm>
                <a:off x="0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0" name="未知"/>
              <p:cNvSpPr/>
              <p:nvPr/>
            </p:nvSpPr>
            <p:spPr>
              <a:xfrm>
                <a:off x="96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1" name="未知"/>
              <p:cNvSpPr/>
              <p:nvPr/>
            </p:nvSpPr>
            <p:spPr>
              <a:xfrm>
                <a:off x="192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2" name="未知"/>
              <p:cNvSpPr/>
              <p:nvPr/>
            </p:nvSpPr>
            <p:spPr>
              <a:xfrm>
                <a:off x="288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1013" name="Line 56"/>
            <p:cNvSpPr/>
            <p:nvPr/>
          </p:nvSpPr>
          <p:spPr>
            <a:xfrm>
              <a:off x="2304" y="2448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4" name="Line 57"/>
            <p:cNvSpPr/>
            <p:nvPr/>
          </p:nvSpPr>
          <p:spPr>
            <a:xfrm>
              <a:off x="2304" y="259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5" name="Line 58"/>
            <p:cNvSpPr/>
            <p:nvPr/>
          </p:nvSpPr>
          <p:spPr>
            <a:xfrm>
              <a:off x="2688" y="259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6" name="Line 59"/>
            <p:cNvSpPr/>
            <p:nvPr/>
          </p:nvSpPr>
          <p:spPr>
            <a:xfrm flipH="1">
              <a:off x="2160" y="235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7" name="Line 60"/>
            <p:cNvSpPr/>
            <p:nvPr/>
          </p:nvSpPr>
          <p:spPr>
            <a:xfrm>
              <a:off x="2688" y="235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8" name="Line 61"/>
            <p:cNvSpPr/>
            <p:nvPr/>
          </p:nvSpPr>
          <p:spPr>
            <a:xfrm>
              <a:off x="672" y="91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9" name="Rectangle 62"/>
            <p:cNvSpPr/>
            <p:nvPr/>
          </p:nvSpPr>
          <p:spPr>
            <a:xfrm>
              <a:off x="3696" y="528"/>
              <a:ext cx="9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20" name="Line 63"/>
            <p:cNvSpPr/>
            <p:nvPr/>
          </p:nvSpPr>
          <p:spPr>
            <a:xfrm>
              <a:off x="2976" y="48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1" name="Line 64"/>
            <p:cNvSpPr/>
            <p:nvPr/>
          </p:nvSpPr>
          <p:spPr>
            <a:xfrm flipV="1">
              <a:off x="3168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2" name="Line 65"/>
            <p:cNvSpPr/>
            <p:nvPr/>
          </p:nvSpPr>
          <p:spPr>
            <a:xfrm>
              <a:off x="3168" y="912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3" name="Line 66"/>
            <p:cNvSpPr/>
            <p:nvPr/>
          </p:nvSpPr>
          <p:spPr>
            <a:xfrm>
              <a:off x="3168" y="384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4" name="Line 67"/>
            <p:cNvSpPr/>
            <p:nvPr/>
          </p:nvSpPr>
          <p:spPr>
            <a:xfrm>
              <a:off x="3168" y="1056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5" name="Line 68"/>
            <p:cNvSpPr/>
            <p:nvPr/>
          </p:nvSpPr>
          <p:spPr>
            <a:xfrm flipV="1">
              <a:off x="3744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6" name="Line 69"/>
            <p:cNvSpPr/>
            <p:nvPr/>
          </p:nvSpPr>
          <p:spPr>
            <a:xfrm>
              <a:off x="3744" y="8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7" name="Text Box 70"/>
            <p:cNvSpPr txBox="1"/>
            <p:nvPr/>
          </p:nvSpPr>
          <p:spPr>
            <a:xfrm>
              <a:off x="1152" y="768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8" name="Text Box 71"/>
            <p:cNvSpPr txBox="1"/>
            <p:nvPr/>
          </p:nvSpPr>
          <p:spPr>
            <a:xfrm>
              <a:off x="1680" y="1056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9" name="Text Box 72"/>
            <p:cNvSpPr txBox="1"/>
            <p:nvPr/>
          </p:nvSpPr>
          <p:spPr>
            <a:xfrm>
              <a:off x="624" y="576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0" name="Text Box 73"/>
            <p:cNvSpPr txBox="1"/>
            <p:nvPr/>
          </p:nvSpPr>
          <p:spPr>
            <a:xfrm>
              <a:off x="2496" y="768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1" name="Text Box 74"/>
            <p:cNvSpPr txBox="1"/>
            <p:nvPr/>
          </p:nvSpPr>
          <p:spPr>
            <a:xfrm>
              <a:off x="2496" y="432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2" name="Text Box 75"/>
            <p:cNvSpPr txBox="1"/>
            <p:nvPr/>
          </p:nvSpPr>
          <p:spPr>
            <a:xfrm>
              <a:off x="2256" y="1296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VD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3" name="Text Box 76"/>
            <p:cNvSpPr txBox="1"/>
            <p:nvPr/>
          </p:nvSpPr>
          <p:spPr>
            <a:xfrm>
              <a:off x="3792" y="528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4" name="Text Box 77"/>
            <p:cNvSpPr txBox="1"/>
            <p:nvPr/>
          </p:nvSpPr>
          <p:spPr>
            <a:xfrm>
              <a:off x="2976" y="1296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VD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5" name="Text Box 78"/>
            <p:cNvSpPr txBox="1"/>
            <p:nvPr/>
          </p:nvSpPr>
          <p:spPr>
            <a:xfrm>
              <a:off x="2448" y="2160"/>
              <a:ext cx="33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6" name="Text Box 79"/>
            <p:cNvSpPr txBox="1"/>
            <p:nvPr/>
          </p:nvSpPr>
          <p:spPr>
            <a:xfrm>
              <a:off x="1920" y="2400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7" name="Text Box 80"/>
            <p:cNvSpPr txBox="1"/>
            <p:nvPr/>
          </p:nvSpPr>
          <p:spPr>
            <a:xfrm>
              <a:off x="1968" y="2160"/>
              <a:ext cx="33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8" name="Text Box 81"/>
            <p:cNvSpPr txBox="1"/>
            <p:nvPr/>
          </p:nvSpPr>
          <p:spPr>
            <a:xfrm>
              <a:off x="2832" y="2160"/>
              <a:ext cx="33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9" name="Text Box 82"/>
            <p:cNvSpPr txBox="1"/>
            <p:nvPr/>
          </p:nvSpPr>
          <p:spPr>
            <a:xfrm>
              <a:off x="1344" y="1680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1040" name="Group 83"/>
            <p:cNvGrpSpPr/>
            <p:nvPr/>
          </p:nvGrpSpPr>
          <p:grpSpPr>
            <a:xfrm>
              <a:off x="0" y="2496"/>
              <a:ext cx="1584" cy="816"/>
              <a:chOff x="0" y="0"/>
              <a:chExt cx="1584" cy="816"/>
            </a:xfrm>
          </p:grpSpPr>
          <p:sp>
            <p:nvSpPr>
              <p:cNvPr id="41041" name="Text Box 84"/>
              <p:cNvSpPr txBox="1"/>
              <p:nvPr/>
            </p:nvSpPr>
            <p:spPr>
              <a:xfrm>
                <a:off x="1248" y="96"/>
                <a:ext cx="336" cy="2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1042" name="Group 85"/>
              <p:cNvGrpSpPr/>
              <p:nvPr/>
            </p:nvGrpSpPr>
            <p:grpSpPr>
              <a:xfrm>
                <a:off x="0" y="0"/>
                <a:ext cx="1392" cy="816"/>
                <a:chOff x="0" y="0"/>
                <a:chExt cx="1392" cy="816"/>
              </a:xfrm>
            </p:grpSpPr>
            <p:sp>
              <p:nvSpPr>
                <p:cNvPr id="41043" name="Line 86"/>
                <p:cNvSpPr/>
                <p:nvPr/>
              </p:nvSpPr>
              <p:spPr>
                <a:xfrm flipV="1">
                  <a:off x="192" y="0"/>
                  <a:ext cx="0" cy="81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41044" name="Line 87"/>
                <p:cNvSpPr/>
                <p:nvPr/>
              </p:nvSpPr>
              <p:spPr>
                <a:xfrm>
                  <a:off x="48" y="432"/>
                  <a:ext cx="13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grpSp>
              <p:nvGrpSpPr>
                <p:cNvPr id="41045" name="Group 88"/>
                <p:cNvGrpSpPr/>
                <p:nvPr/>
              </p:nvGrpSpPr>
              <p:grpSpPr>
                <a:xfrm>
                  <a:off x="192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46" name="Line 8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7" name="Line 9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8" name="Line 9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9" name="Line 9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50" name="Group 93"/>
                <p:cNvGrpSpPr/>
                <p:nvPr/>
              </p:nvGrpSpPr>
              <p:grpSpPr>
                <a:xfrm>
                  <a:off x="384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51" name="Line 94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2" name="Line 95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3" name="Line 96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4" name="Line 97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55" name="Group 98"/>
                <p:cNvGrpSpPr/>
                <p:nvPr/>
              </p:nvGrpSpPr>
              <p:grpSpPr>
                <a:xfrm>
                  <a:off x="576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56" name="Line 9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7" name="Line 10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8" name="Line 10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9" name="Line 10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60" name="Group 103"/>
                <p:cNvGrpSpPr/>
                <p:nvPr/>
              </p:nvGrpSpPr>
              <p:grpSpPr>
                <a:xfrm>
                  <a:off x="768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61" name="Line 104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2" name="Line 105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3" name="Line 106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4" name="Line 107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65" name="Group 108"/>
                <p:cNvGrpSpPr/>
                <p:nvPr/>
              </p:nvGrpSpPr>
              <p:grpSpPr>
                <a:xfrm>
                  <a:off x="960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66" name="Line 10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7" name="Line 11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8" name="Line 11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9" name="Line 11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41070" name="Text Box 113"/>
                <p:cNvSpPr txBox="1"/>
                <p:nvPr/>
              </p:nvSpPr>
              <p:spPr>
                <a:xfrm>
                  <a:off x="0" y="432"/>
                  <a:ext cx="336" cy="2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1071" name="Line 114"/>
            <p:cNvSpPr/>
            <p:nvPr/>
          </p:nvSpPr>
          <p:spPr>
            <a:xfrm>
              <a:off x="2736" y="4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2" name="Line 115"/>
            <p:cNvSpPr/>
            <p:nvPr/>
          </p:nvSpPr>
          <p:spPr>
            <a:xfrm flipV="1">
              <a:off x="2736" y="76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3" name="Line 116"/>
            <p:cNvSpPr/>
            <p:nvPr/>
          </p:nvSpPr>
          <p:spPr>
            <a:xfrm>
              <a:off x="3600" y="57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4" name="Text Box 117"/>
            <p:cNvSpPr txBox="1"/>
            <p:nvPr/>
          </p:nvSpPr>
          <p:spPr>
            <a:xfrm>
              <a:off x="3360" y="576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75" name="Line 118"/>
            <p:cNvSpPr/>
            <p:nvPr/>
          </p:nvSpPr>
          <p:spPr>
            <a:xfrm>
              <a:off x="1776" y="1632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6" name="Text Box 119"/>
            <p:cNvSpPr txBox="1"/>
            <p:nvPr/>
          </p:nvSpPr>
          <p:spPr>
            <a:xfrm>
              <a:off x="1824" y="1680"/>
              <a:ext cx="28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77" name="Rectangle 120"/>
            <p:cNvSpPr/>
            <p:nvPr/>
          </p:nvSpPr>
          <p:spPr>
            <a:xfrm>
              <a:off x="288" y="336"/>
              <a:ext cx="1680" cy="2112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8" name="Rectangle 121"/>
            <p:cNvSpPr/>
            <p:nvPr/>
          </p:nvSpPr>
          <p:spPr>
            <a:xfrm>
              <a:off x="2064" y="336"/>
              <a:ext cx="864" cy="2448"/>
            </a:xfrm>
            <a:prstGeom prst="rect">
              <a:avLst/>
            </a:prstGeom>
            <a:noFill/>
            <a:ln w="2857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9" name="Rectangle 122"/>
            <p:cNvSpPr/>
            <p:nvPr/>
          </p:nvSpPr>
          <p:spPr>
            <a:xfrm>
              <a:off x="2688" y="240"/>
              <a:ext cx="1344" cy="26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80" name="Text Box 123"/>
            <p:cNvSpPr txBox="1"/>
            <p:nvPr/>
          </p:nvSpPr>
          <p:spPr>
            <a:xfrm>
              <a:off x="720" y="0"/>
              <a:ext cx="81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V/I变换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1" name="Text Box 124"/>
            <p:cNvSpPr txBox="1"/>
            <p:nvPr/>
          </p:nvSpPr>
          <p:spPr>
            <a:xfrm>
              <a:off x="4128" y="192"/>
              <a:ext cx="91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隔离输出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2" name="Text Box 125"/>
            <p:cNvSpPr txBox="1"/>
            <p:nvPr/>
          </p:nvSpPr>
          <p:spPr>
            <a:xfrm>
              <a:off x="1920" y="0"/>
              <a:ext cx="624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调制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108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90738" y="4708525"/>
          <a:ext cx="4905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215900" imgH="228600" progId="Equation.KSEE3">
                  <p:embed/>
                </p:oleObj>
              </mc:Choice>
              <mc:Fallback>
                <p:oleObj name="" r:id="rId1" imgW="215900" imgH="228600" progId="Equation.KSEE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0738" y="4708525"/>
                        <a:ext cx="490537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/>
          <p:cNvCxnSpPr/>
          <p:nvPr/>
        </p:nvCxnSpPr>
        <p:spPr>
          <a:xfrm>
            <a:off x="6503988" y="5013325"/>
            <a:ext cx="0" cy="43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08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146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Text Box 4"/>
          <p:cNvSpPr txBox="1"/>
          <p:nvPr/>
        </p:nvSpPr>
        <p:spPr>
          <a:xfrm>
            <a:off x="2208213" y="908050"/>
            <a:ext cx="33956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spcBef>
                <a:spcPct val="50000"/>
              </a:spcBef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1、变送器构成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Rectangle 5"/>
          <p:cNvSpPr/>
          <p:nvPr/>
        </p:nvSpPr>
        <p:spPr>
          <a:xfrm>
            <a:off x="2424113" y="2741613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测量部分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9" name="Rectangle 6"/>
          <p:cNvSpPr/>
          <p:nvPr/>
        </p:nvSpPr>
        <p:spPr>
          <a:xfrm>
            <a:off x="4967288" y="2741613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K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50" name="Rectangle 7"/>
          <p:cNvSpPr/>
          <p:nvPr/>
        </p:nvSpPr>
        <p:spPr>
          <a:xfrm>
            <a:off x="4962525" y="3898900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反馈部分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β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1" name="Rectangle 8"/>
          <p:cNvSpPr/>
          <p:nvPr/>
        </p:nvSpPr>
        <p:spPr>
          <a:xfrm>
            <a:off x="3414713" y="1884363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调零、零点迁移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52" name="Oval 9"/>
          <p:cNvSpPr/>
          <p:nvPr/>
        </p:nvSpPr>
        <p:spPr>
          <a:xfrm>
            <a:off x="4284663" y="2982913"/>
            <a:ext cx="179387" cy="17938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3" name="Line 10"/>
          <p:cNvSpPr/>
          <p:nvPr/>
        </p:nvSpPr>
        <p:spPr>
          <a:xfrm>
            <a:off x="3795713" y="3074988"/>
            <a:ext cx="4937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4" name="Line 11"/>
          <p:cNvSpPr/>
          <p:nvPr/>
        </p:nvSpPr>
        <p:spPr>
          <a:xfrm>
            <a:off x="4467225" y="3084513"/>
            <a:ext cx="4937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5" name="Line 12"/>
          <p:cNvSpPr/>
          <p:nvPr/>
        </p:nvSpPr>
        <p:spPr>
          <a:xfrm flipH="1">
            <a:off x="4371975" y="2351088"/>
            <a:ext cx="0" cy="619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6" name="Line 13"/>
          <p:cNvSpPr/>
          <p:nvPr/>
        </p:nvSpPr>
        <p:spPr>
          <a:xfrm>
            <a:off x="6324600" y="3089275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7" name="Line 14"/>
          <p:cNvSpPr/>
          <p:nvPr/>
        </p:nvSpPr>
        <p:spPr>
          <a:xfrm>
            <a:off x="6767513" y="3103563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8" name="Line 15"/>
          <p:cNvSpPr/>
          <p:nvPr/>
        </p:nvSpPr>
        <p:spPr>
          <a:xfrm flipH="1">
            <a:off x="6310313" y="4246563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9" name="Line 16"/>
          <p:cNvSpPr/>
          <p:nvPr/>
        </p:nvSpPr>
        <p:spPr>
          <a:xfrm flipH="1">
            <a:off x="4376738" y="4246563"/>
            <a:ext cx="5683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0" name="Line 17"/>
          <p:cNvSpPr/>
          <p:nvPr/>
        </p:nvSpPr>
        <p:spPr>
          <a:xfrm flipV="1">
            <a:off x="4371975" y="3179763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61" name="Text Box 18"/>
          <p:cNvSpPr txBox="1"/>
          <p:nvPr/>
        </p:nvSpPr>
        <p:spPr>
          <a:xfrm>
            <a:off x="3863975" y="2708275"/>
            <a:ext cx="492125" cy="20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162" name="Group 19"/>
          <p:cNvGrpSpPr/>
          <p:nvPr/>
        </p:nvGrpSpPr>
        <p:grpSpPr>
          <a:xfrm>
            <a:off x="4176713" y="2874963"/>
            <a:ext cx="107950" cy="107950"/>
            <a:chOff x="0" y="0"/>
            <a:chExt cx="68" cy="68"/>
          </a:xfrm>
        </p:grpSpPr>
        <p:sp>
          <p:nvSpPr>
            <p:cNvPr id="6163" name="Line 20"/>
            <p:cNvSpPr/>
            <p:nvPr/>
          </p:nvSpPr>
          <p:spPr>
            <a:xfrm>
              <a:off x="0" y="32"/>
              <a:ext cx="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64" name="Line 21"/>
            <p:cNvSpPr/>
            <p:nvPr/>
          </p:nvSpPr>
          <p:spPr>
            <a:xfrm>
              <a:off x="32" y="0"/>
              <a:ext cx="0" cy="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165" name="Line 22"/>
          <p:cNvSpPr/>
          <p:nvPr/>
        </p:nvSpPr>
        <p:spPr>
          <a:xfrm>
            <a:off x="4481513" y="3255963"/>
            <a:ext cx="1079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6" name="Text Box 23"/>
          <p:cNvSpPr txBox="1"/>
          <p:nvPr/>
        </p:nvSpPr>
        <p:spPr>
          <a:xfrm>
            <a:off x="4443413" y="3294063"/>
            <a:ext cx="428625" cy="20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7" name="Text Box 24"/>
          <p:cNvSpPr txBox="1"/>
          <p:nvPr/>
        </p:nvSpPr>
        <p:spPr>
          <a:xfrm>
            <a:off x="4443413" y="2636838"/>
            <a:ext cx="357187" cy="225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8" name="Text Box 25"/>
          <p:cNvSpPr txBox="1"/>
          <p:nvPr/>
        </p:nvSpPr>
        <p:spPr>
          <a:xfrm>
            <a:off x="6816725" y="2565400"/>
            <a:ext cx="285750" cy="280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9" name="Text Box 26"/>
          <p:cNvSpPr txBox="1"/>
          <p:nvPr/>
        </p:nvSpPr>
        <p:spPr>
          <a:xfrm>
            <a:off x="1919288" y="2636838"/>
            <a:ext cx="352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0" name="Line 27"/>
          <p:cNvSpPr/>
          <p:nvPr/>
        </p:nvSpPr>
        <p:spPr>
          <a:xfrm>
            <a:off x="1814513" y="3078163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1" name="Oval 28"/>
          <p:cNvSpPr/>
          <p:nvPr/>
        </p:nvSpPr>
        <p:spPr>
          <a:xfrm>
            <a:off x="6754813" y="3065463"/>
            <a:ext cx="39687" cy="396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2" name="Line 29"/>
          <p:cNvSpPr/>
          <p:nvPr/>
        </p:nvSpPr>
        <p:spPr>
          <a:xfrm>
            <a:off x="7646988" y="4281488"/>
            <a:ext cx="25511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3" name="Line 30"/>
          <p:cNvSpPr/>
          <p:nvPr/>
        </p:nvSpPr>
        <p:spPr>
          <a:xfrm flipV="1">
            <a:off x="7646988" y="1836738"/>
            <a:ext cx="0" cy="24447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4" name="Text Box 31"/>
          <p:cNvSpPr txBox="1"/>
          <p:nvPr/>
        </p:nvSpPr>
        <p:spPr>
          <a:xfrm>
            <a:off x="7440613" y="1700213"/>
            <a:ext cx="233362" cy="230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5" name="Text Box 32"/>
          <p:cNvSpPr txBox="1"/>
          <p:nvPr/>
        </p:nvSpPr>
        <p:spPr>
          <a:xfrm>
            <a:off x="10129838" y="4295775"/>
            <a:ext cx="233362" cy="230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6" name="Text Box 33"/>
          <p:cNvSpPr txBox="1"/>
          <p:nvPr/>
        </p:nvSpPr>
        <p:spPr>
          <a:xfrm>
            <a:off x="6959600" y="2060575"/>
            <a:ext cx="627063" cy="2730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7" name="Text Box 34"/>
          <p:cNvSpPr txBox="1"/>
          <p:nvPr/>
        </p:nvSpPr>
        <p:spPr>
          <a:xfrm>
            <a:off x="9409113" y="4292600"/>
            <a:ext cx="652462" cy="2508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8" name="Text Box 35"/>
          <p:cNvSpPr txBox="1"/>
          <p:nvPr/>
        </p:nvSpPr>
        <p:spPr>
          <a:xfrm>
            <a:off x="7646988" y="4240213"/>
            <a:ext cx="411162" cy="244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9" name="Text Box 36"/>
          <p:cNvSpPr txBox="1"/>
          <p:nvPr/>
        </p:nvSpPr>
        <p:spPr>
          <a:xfrm>
            <a:off x="7248525" y="3738563"/>
            <a:ext cx="411163" cy="244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80" name="Line 37"/>
          <p:cNvSpPr/>
          <p:nvPr/>
        </p:nvSpPr>
        <p:spPr>
          <a:xfrm>
            <a:off x="7659688" y="2392363"/>
            <a:ext cx="21415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81" name="Line 38"/>
          <p:cNvSpPr/>
          <p:nvPr/>
        </p:nvSpPr>
        <p:spPr>
          <a:xfrm>
            <a:off x="9801225" y="2392363"/>
            <a:ext cx="0" cy="187483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82" name="Line 39"/>
          <p:cNvSpPr/>
          <p:nvPr/>
        </p:nvSpPr>
        <p:spPr>
          <a:xfrm flipV="1">
            <a:off x="7659688" y="2392363"/>
            <a:ext cx="2141537" cy="1549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3" name="Text Box 40"/>
          <p:cNvSpPr txBox="1"/>
          <p:nvPr/>
        </p:nvSpPr>
        <p:spPr>
          <a:xfrm>
            <a:off x="2819400" y="4784725"/>
            <a:ext cx="6400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-1 变送器的构成原理和输入输出特性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84" name="对象 6187"/>
          <p:cNvGraphicFramePr>
            <a:graphicFrameLocks noChangeAspect="1"/>
          </p:cNvGraphicFramePr>
          <p:nvPr/>
        </p:nvGraphicFramePr>
        <p:xfrm>
          <a:off x="5638800" y="5432425"/>
          <a:ext cx="1055688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450" imgH="167005" progId="">
                  <p:embed/>
                </p:oleObj>
              </mc:Choice>
              <mc:Fallback>
                <p:oleObj name="" r:id="rId1" imgW="552450" imgH="167005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5432425"/>
                        <a:ext cx="1055688" cy="223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24425" y="5432425"/>
          <a:ext cx="368776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171700" imgH="419100" progId="Equation.KSEE3">
                  <p:embed/>
                </p:oleObj>
              </mc:Choice>
              <mc:Fallback>
                <p:oleObj name="" r:id="rId3" imgW="21717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4425" y="5432425"/>
                        <a:ext cx="3687763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0"/>
          <p:cNvSpPr txBox="1"/>
          <p:nvPr/>
        </p:nvSpPr>
        <p:spPr>
          <a:xfrm>
            <a:off x="2284413" y="5557838"/>
            <a:ext cx="21828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0" dirty="0">
                <a:latin typeface="Tahoma" panose="020B0604030504040204" pitchFamily="34" charset="0"/>
                <a:ea typeface="宋体" panose="02010600030101010101" pitchFamily="2" charset="-122"/>
              </a:rPr>
              <a:t>推导</a:t>
            </a:r>
            <a:r>
              <a:rPr lang="en-US" altLang="zh-CN" sz="2400" b="0" dirty="0">
                <a:latin typeface="Tahoma" panose="020B0604030504040204" pitchFamily="34" charset="0"/>
                <a:ea typeface="宋体" panose="02010600030101010101" pitchFamily="2" charset="-122"/>
              </a:rPr>
              <a:t>y~x</a:t>
            </a:r>
            <a:r>
              <a:rPr lang="zh-CN" altLang="en-US" sz="2400" b="0" dirty="0">
                <a:latin typeface="Tahoma" panose="020B0604030504040204" pitchFamily="34" charset="0"/>
                <a:ea typeface="宋体" panose="02010600030101010101" pitchFamily="2" charset="-122"/>
              </a:rPr>
              <a:t>关系</a:t>
            </a:r>
            <a:endParaRPr lang="zh-CN" altLang="en-US" sz="2400" b="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1987" name="文本框 4"/>
          <p:cNvSpPr txBox="1"/>
          <p:nvPr/>
        </p:nvSpPr>
        <p:spPr>
          <a:xfrm>
            <a:off x="2259013" y="865188"/>
            <a:ext cx="35325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（1）调制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0600" y="989013"/>
            <a:ext cx="21748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正半波等效电路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50263" y="989013"/>
            <a:ext cx="21478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负半波等效电路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873" name="Text Box 2"/>
          <p:cNvSpPr txBox="1"/>
          <p:nvPr/>
        </p:nvSpPr>
        <p:spPr>
          <a:xfrm>
            <a:off x="1987550" y="5497513"/>
            <a:ext cx="79200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思考：电流值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取决什么参数。供电电源是何种电源？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073775" y="1612900"/>
            <a:ext cx="1820863" cy="3200400"/>
            <a:chOff x="7143" y="2564"/>
            <a:chExt cx="2868" cy="5038"/>
          </a:xfrm>
        </p:grpSpPr>
        <p:grpSp>
          <p:nvGrpSpPr>
            <p:cNvPr id="41992" name="组合 33"/>
            <p:cNvGrpSpPr/>
            <p:nvPr/>
          </p:nvGrpSpPr>
          <p:grpSpPr>
            <a:xfrm>
              <a:off x="7143" y="2564"/>
              <a:ext cx="2869" cy="5038"/>
              <a:chOff x="7428" y="1714"/>
              <a:chExt cx="2869" cy="503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205" y="2884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8634" y="3977"/>
                <a:ext cx="0" cy="79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7953" y="4374"/>
                <a:ext cx="681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8634" y="3977"/>
                <a:ext cx="681" cy="3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8630" y="4522"/>
                <a:ext cx="685" cy="36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9304" y="3532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9316" y="2264"/>
                <a:ext cx="6" cy="62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9198" y="5313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H="1" flipV="1">
                <a:off x="9293" y="4868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9322" y="5961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9214" y="2037"/>
                <a:ext cx="227" cy="2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42004" name="对象 1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425" y="1714"/>
              <a:ext cx="873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1" imgW="228600" imgH="228600" progId="Equation.KSEE3">
                      <p:embed/>
                    </p:oleObj>
                  </mc:Choice>
                  <mc:Fallback>
                    <p:oleObj name="" r:id="rId1" imgW="228600" imgH="228600" progId="Equation.KSEE3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9425" y="1714"/>
                            <a:ext cx="873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5" name="对象 1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427" y="3532"/>
              <a:ext cx="582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3" imgW="152400" imgH="228600" progId="Equation.KSEE3">
                      <p:embed/>
                    </p:oleObj>
                  </mc:Choice>
                  <mc:Fallback>
                    <p:oleObj name="" r:id="rId3" imgW="152400" imgH="228600" progId="Equation.KSEE3">
                      <p:embed/>
                      <p:pic>
                        <p:nvPicPr>
                          <p:cNvPr id="0" name="图片 3170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427" y="3532"/>
                            <a:ext cx="582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6" name="对象 1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29" y="5313"/>
              <a:ext cx="582" cy="6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5" imgW="152400" imgH="165100" progId="Equation.KSEE3">
                      <p:embed/>
                    </p:oleObj>
                  </mc:Choice>
                  <mc:Fallback>
                    <p:oleObj name="" r:id="rId5" imgW="152400" imgH="165100" progId="Equation.KSEE3">
                      <p:embed/>
                      <p:pic>
                        <p:nvPicPr>
                          <p:cNvPr id="0" name="图片 3169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629" y="5313"/>
                            <a:ext cx="582" cy="6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7" name="对象 2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979" y="4019"/>
              <a:ext cx="1310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7" imgW="342900" imgH="215900" progId="Equation.KSEE3">
                      <p:embed/>
                    </p:oleObj>
                  </mc:Choice>
                  <mc:Fallback>
                    <p:oleObj name="" r:id="rId7" imgW="342900" imgH="215900" progId="Equation.KSEE3">
                      <p:embed/>
                      <p:pic>
                        <p:nvPicPr>
                          <p:cNvPr id="0" name="图片 317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979" y="4019"/>
                            <a:ext cx="1310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8" name="对象 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352" y="2795"/>
              <a:ext cx="923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" name="" r:id="rId9" imgW="241300" imgH="215900" progId="Equation.KSEE3">
                      <p:embed/>
                    </p:oleObj>
                  </mc:Choice>
                  <mc:Fallback>
                    <p:oleObj name="" r:id="rId9" imgW="241300" imgH="215900" progId="Equation.KSEE3">
                      <p:embed/>
                      <p:pic>
                        <p:nvPicPr>
                          <p:cNvPr id="0" name="图片 317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352" y="2795"/>
                            <a:ext cx="923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接连接符 26"/>
              <p:cNvCxnSpPr/>
              <p:nvPr/>
            </p:nvCxnSpPr>
            <p:spPr>
              <a:xfrm flipH="1" flipV="1">
                <a:off x="9071" y="6406"/>
                <a:ext cx="510" cy="1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9179" y="6647"/>
                <a:ext cx="295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011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34" y="6073"/>
              <a:ext cx="485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1" imgW="127000" imgH="177165" progId="Equation.KSEE3">
                      <p:embed/>
                    </p:oleObj>
                  </mc:Choice>
                  <mc:Fallback>
                    <p:oleObj name="" r:id="rId11" imgW="127000" imgH="177165" progId="Equation.KSEE3">
                      <p:embed/>
                      <p:pic>
                        <p:nvPicPr>
                          <p:cNvPr id="0" name="图片 3173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8634" y="6073"/>
                            <a:ext cx="485" cy="6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12" name="对象 3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586" y="1980"/>
              <a:ext cx="485" cy="5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3" imgW="127000" imgH="139700" progId="Equation.KSEE3">
                      <p:embed/>
                    </p:oleObj>
                  </mc:Choice>
                  <mc:Fallback>
                    <p:oleObj name="" r:id="rId13" imgW="127000" imgH="139700" progId="Equation.KSEE3">
                      <p:embed/>
                      <p:pic>
                        <p:nvPicPr>
                          <p:cNvPr id="0" name="图片 317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586" y="1980"/>
                            <a:ext cx="485" cy="5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013" name="对象 6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30" y="3669"/>
            <a:ext cx="534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15" imgW="139700" imgH="215900" progId="Equation.KSEE3">
                    <p:embed/>
                  </p:oleObj>
                </mc:Choice>
                <mc:Fallback>
                  <p:oleObj name="" r:id="rId15" imgW="139700" imgH="215900" progId="Equation.KSEE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130" y="3669"/>
                          <a:ext cx="534" cy="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直接箭头连接符 68"/>
            <p:cNvCxnSpPr/>
            <p:nvPr/>
          </p:nvCxnSpPr>
          <p:spPr>
            <a:xfrm>
              <a:off x="8788" y="3472"/>
              <a:ext cx="0" cy="1021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8450263" y="1628775"/>
            <a:ext cx="1822450" cy="3198813"/>
            <a:chOff x="10908" y="2564"/>
            <a:chExt cx="2870" cy="5038"/>
          </a:xfrm>
        </p:grpSpPr>
        <p:grpSp>
          <p:nvGrpSpPr>
            <p:cNvPr id="42016" name="组合 63"/>
            <p:cNvGrpSpPr/>
            <p:nvPr/>
          </p:nvGrpSpPr>
          <p:grpSpPr>
            <a:xfrm>
              <a:off x="10908" y="2564"/>
              <a:ext cx="2871" cy="5038"/>
              <a:chOff x="10908" y="2564"/>
              <a:chExt cx="2871" cy="503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2685" y="3734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12114" y="4827"/>
                <a:ext cx="0" cy="79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1433" y="5224"/>
                <a:ext cx="681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12114" y="4827"/>
                <a:ext cx="681" cy="3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12110" y="5372"/>
                <a:ext cx="685" cy="36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12784" y="4382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12796" y="3114"/>
                <a:ext cx="6" cy="62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12678" y="6163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12773" y="5718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2802" y="6811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/>
              <p:cNvSpPr/>
              <p:nvPr/>
            </p:nvSpPr>
            <p:spPr>
              <a:xfrm>
                <a:off x="12694" y="2887"/>
                <a:ext cx="227" cy="2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42028" name="对象 4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945" y="2564"/>
              <a:ext cx="825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7" imgW="215900" imgH="228600" progId="Equation.KSEE3">
                      <p:embed/>
                    </p:oleObj>
                  </mc:Choice>
                  <mc:Fallback>
                    <p:oleObj name="" r:id="rId17" imgW="215900" imgH="228600" progId="Equation.KSEE3">
                      <p:embed/>
                      <p:pic>
                        <p:nvPicPr>
                          <p:cNvPr id="0" name="图片 3175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2945" y="2564"/>
                            <a:ext cx="825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29" name="对象 4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08" y="4382"/>
              <a:ext cx="582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" name="" r:id="rId19" imgW="152400" imgH="228600" progId="Equation.KSEE3">
                      <p:embed/>
                    </p:oleObj>
                  </mc:Choice>
                  <mc:Fallback>
                    <p:oleObj name="" r:id="rId19" imgW="152400" imgH="228600" progId="Equation.KSEE3">
                      <p:embed/>
                      <p:pic>
                        <p:nvPicPr>
                          <p:cNvPr id="0" name="图片 317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0908" y="4382"/>
                            <a:ext cx="582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0" name="对象 5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10" y="6163"/>
              <a:ext cx="582" cy="6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20" imgW="152400" imgH="165100" progId="Equation.KSEE3">
                      <p:embed/>
                    </p:oleObj>
                  </mc:Choice>
                  <mc:Fallback>
                    <p:oleObj name="" r:id="rId20" imgW="152400" imgH="165100" progId="Equation.KSEE3">
                      <p:embed/>
                      <p:pic>
                        <p:nvPicPr>
                          <p:cNvPr id="0" name="图片 3171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2110" y="6163"/>
                            <a:ext cx="582" cy="6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1" name="对象 5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460" y="4869"/>
              <a:ext cx="1310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3" name="" r:id="rId21" imgW="342900" imgH="215900" progId="Equation.KSEE3">
                      <p:embed/>
                    </p:oleObj>
                  </mc:Choice>
                  <mc:Fallback>
                    <p:oleObj name="" r:id="rId21" imgW="342900" imgH="215900" progId="Equation.KSEE3">
                      <p:embed/>
                      <p:pic>
                        <p:nvPicPr>
                          <p:cNvPr id="0" name="图片 318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2460" y="4869"/>
                            <a:ext cx="1310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2" name="对象 5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807" y="3645"/>
              <a:ext cx="973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4" name="" r:id="rId22" imgW="254000" imgH="215900" progId="Equation.KSEE3">
                      <p:embed/>
                    </p:oleObj>
                  </mc:Choice>
                  <mc:Fallback>
                    <p:oleObj name="" r:id="rId22" imgW="254000" imgH="215900" progId="Equation.KSEE3">
                      <p:embed/>
                      <p:pic>
                        <p:nvPicPr>
                          <p:cNvPr id="0" name="图片 3183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12807" y="3645"/>
                            <a:ext cx="973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7" name="直接连接符 56"/>
              <p:cNvCxnSpPr/>
              <p:nvPr/>
            </p:nvCxnSpPr>
            <p:spPr>
              <a:xfrm flipH="1" flipV="1">
                <a:off x="12551" y="7256"/>
                <a:ext cx="510" cy="1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12659" y="7497"/>
                <a:ext cx="295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035" name="对象 5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14" y="6924"/>
              <a:ext cx="485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5" name="" r:id="rId24" imgW="127000" imgH="177165" progId="Equation.KSEE3">
                      <p:embed/>
                    </p:oleObj>
                  </mc:Choice>
                  <mc:Fallback>
                    <p:oleObj name="" r:id="rId24" imgW="127000" imgH="177165" progId="Equation.KSEE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2114" y="6924"/>
                            <a:ext cx="485" cy="6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6" name="对象 6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066" y="2757"/>
              <a:ext cx="485" cy="6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0" name="" r:id="rId25" imgW="127000" imgH="177165" progId="Equation.KSEE3">
                      <p:embed/>
                    </p:oleObj>
                  </mc:Choice>
                  <mc:Fallback>
                    <p:oleObj name="" r:id="rId25" imgW="127000" imgH="177165" progId="Equation.KSEE3">
                      <p:embed/>
                      <p:pic>
                        <p:nvPicPr>
                          <p:cNvPr id="0" name="图片 3179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12066" y="2757"/>
                            <a:ext cx="485" cy="6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037" name="对象 6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18" y="3570"/>
            <a:ext cx="632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27" imgW="165100" imgH="215900" progId="Equation.KSEE3">
                    <p:embed/>
                  </p:oleObj>
                </mc:Choice>
                <mc:Fallback>
                  <p:oleObj name="" r:id="rId27" imgW="165100" imgH="215900" progId="Equation.KSEE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918" y="3570"/>
                          <a:ext cx="632" cy="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箭头连接符 69"/>
            <p:cNvCxnSpPr/>
            <p:nvPr/>
          </p:nvCxnSpPr>
          <p:spPr>
            <a:xfrm>
              <a:off x="12551" y="3547"/>
              <a:ext cx="0" cy="1021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3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204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40105" y="1395730"/>
          <a:ext cx="4365625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9" imgW="4362450" imgH="3914775" progId="Paint.Picture">
                  <p:embed/>
                </p:oleObj>
              </mc:Choice>
              <mc:Fallback>
                <p:oleObj name="" r:id="rId29" imgW="4362450" imgH="3914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840105" y="1395730"/>
                        <a:ext cx="4365625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3" grpId="0"/>
      <p:bldP spid="7987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Text Box 3"/>
          <p:cNvSpPr txBox="1"/>
          <p:nvPr/>
        </p:nvSpPr>
        <p:spPr>
          <a:xfrm>
            <a:off x="2136775" y="3727450"/>
            <a:ext cx="511968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（2）隔离输出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变压器互感耦合实现I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→i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0" name="Text Box 6"/>
          <p:cNvSpPr txBox="1"/>
          <p:nvPr/>
        </p:nvSpPr>
        <p:spPr>
          <a:xfrm>
            <a:off x="2136775" y="4942205"/>
            <a:ext cx="90557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（3）解调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→I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经过桥式整流、电容滤波、输出直流电流，输出电流在250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Ω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电阻上输出电压。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1" name="对象 10"/>
          <p:cNvGraphicFramePr/>
          <p:nvPr/>
        </p:nvGraphicFramePr>
        <p:xfrm>
          <a:off x="2763838" y="827088"/>
          <a:ext cx="3794125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5610225" imgH="4476750" progId="Paint.Picture">
                  <p:embed/>
                </p:oleObj>
              </mc:Choice>
              <mc:Fallback>
                <p:oleObj name="" r:id="rId1" imgW="5610225" imgH="4476750" progId="Paint.Picture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63838" y="827088"/>
                        <a:ext cx="3794125" cy="290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3" y="1069975"/>
            <a:ext cx="2667000" cy="885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3013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48650" y="1287463"/>
          <a:ext cx="2809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4" imgW="165100" imgH="228600" progId="Equation.KSEE3">
                  <p:embed/>
                </p:oleObj>
              </mc:Choice>
              <mc:Fallback>
                <p:oleObj name="" r:id="rId4" imgW="165100" imgH="228600" progId="Equation.KSEE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48650" y="1287463"/>
                        <a:ext cx="280988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015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4033" name="Group 4"/>
          <p:cNvGrpSpPr/>
          <p:nvPr/>
        </p:nvGrpSpPr>
        <p:grpSpPr>
          <a:xfrm>
            <a:off x="1774825" y="1125538"/>
            <a:ext cx="8610600" cy="5111750"/>
            <a:chOff x="0" y="0"/>
            <a:chExt cx="5424" cy="3220"/>
          </a:xfrm>
        </p:grpSpPr>
        <p:sp>
          <p:nvSpPr>
            <p:cNvPr id="44034" name="Text Box 5"/>
            <p:cNvSpPr txBox="1"/>
            <p:nvPr/>
          </p:nvSpPr>
          <p:spPr>
            <a:xfrm>
              <a:off x="1296" y="2930"/>
              <a:ext cx="326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3-24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热电阻温度变送器框图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5" name="Rectangle 6"/>
            <p:cNvSpPr/>
            <p:nvPr/>
          </p:nvSpPr>
          <p:spPr>
            <a:xfrm>
              <a:off x="288" y="912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6" name="Rectangle 7"/>
            <p:cNvSpPr/>
            <p:nvPr/>
          </p:nvSpPr>
          <p:spPr>
            <a:xfrm>
              <a:off x="2256" y="240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7" name="Rectangle 8"/>
            <p:cNvSpPr/>
            <p:nvPr/>
          </p:nvSpPr>
          <p:spPr>
            <a:xfrm>
              <a:off x="2880" y="1008"/>
              <a:ext cx="576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8" name="Rectangle 9"/>
            <p:cNvSpPr/>
            <p:nvPr/>
          </p:nvSpPr>
          <p:spPr>
            <a:xfrm>
              <a:off x="4368" y="1008"/>
              <a:ext cx="624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9" name="Rectangle 10"/>
            <p:cNvSpPr/>
            <p:nvPr/>
          </p:nvSpPr>
          <p:spPr>
            <a:xfrm>
              <a:off x="1536" y="240"/>
              <a:ext cx="384" cy="6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0" name="Rectangle 11"/>
            <p:cNvSpPr/>
            <p:nvPr/>
          </p:nvSpPr>
          <p:spPr>
            <a:xfrm>
              <a:off x="2832" y="384"/>
              <a:ext cx="21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1" name="Rectangle 12"/>
            <p:cNvSpPr/>
            <p:nvPr/>
          </p:nvSpPr>
          <p:spPr>
            <a:xfrm>
              <a:off x="960" y="864"/>
              <a:ext cx="336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化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2" name="AutoShape 13"/>
            <p:cNvSpPr/>
            <p:nvPr/>
          </p:nvSpPr>
          <p:spPr>
            <a:xfrm>
              <a:off x="1632" y="120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3" name="Line 14"/>
            <p:cNvSpPr/>
            <p:nvPr/>
          </p:nvSpPr>
          <p:spPr>
            <a:xfrm>
              <a:off x="624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4" name="Line 15"/>
            <p:cNvSpPr/>
            <p:nvPr/>
          </p:nvSpPr>
          <p:spPr>
            <a:xfrm>
              <a:off x="1824" y="1296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5" name="Line 16"/>
            <p:cNvSpPr/>
            <p:nvPr/>
          </p:nvSpPr>
          <p:spPr>
            <a:xfrm>
              <a:off x="345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6" name="Line 17"/>
            <p:cNvSpPr/>
            <p:nvPr/>
          </p:nvSpPr>
          <p:spPr>
            <a:xfrm>
              <a:off x="417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7" name="Line 18"/>
            <p:cNvSpPr/>
            <p:nvPr/>
          </p:nvSpPr>
          <p:spPr>
            <a:xfrm>
              <a:off x="4992" y="129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8" name="Line 19"/>
            <p:cNvSpPr/>
            <p:nvPr/>
          </p:nvSpPr>
          <p:spPr>
            <a:xfrm flipH="1">
              <a:off x="2448" y="1968"/>
              <a:ext cx="17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9" name="Line 20"/>
            <p:cNvSpPr/>
            <p:nvPr/>
          </p:nvSpPr>
          <p:spPr>
            <a:xfrm flipV="1">
              <a:off x="1728" y="1392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50" name="Line 21"/>
            <p:cNvSpPr/>
            <p:nvPr/>
          </p:nvSpPr>
          <p:spPr>
            <a:xfrm flipH="1">
              <a:off x="1728" y="196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1" name="Rectangle 22"/>
            <p:cNvSpPr/>
            <p:nvPr/>
          </p:nvSpPr>
          <p:spPr>
            <a:xfrm>
              <a:off x="3648" y="1008"/>
              <a:ext cx="528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2" name="Line 23"/>
            <p:cNvSpPr/>
            <p:nvPr/>
          </p:nvSpPr>
          <p:spPr>
            <a:xfrm flipH="1" flipV="1">
              <a:off x="4224" y="1296"/>
              <a:ext cx="0" cy="6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3" name="Line 24"/>
            <p:cNvSpPr/>
            <p:nvPr/>
          </p:nvSpPr>
          <p:spPr>
            <a:xfrm>
              <a:off x="48" y="1296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54" name="Text Box 25"/>
            <p:cNvSpPr txBox="1"/>
            <p:nvPr/>
          </p:nvSpPr>
          <p:spPr>
            <a:xfrm>
              <a:off x="0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5" name="AutoShape 26"/>
            <p:cNvSpPr/>
            <p:nvPr/>
          </p:nvSpPr>
          <p:spPr>
            <a:xfrm>
              <a:off x="1920" y="52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6" name="AutoShape 27"/>
            <p:cNvSpPr/>
            <p:nvPr/>
          </p:nvSpPr>
          <p:spPr>
            <a:xfrm>
              <a:off x="2592" y="528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7" name="AutoShape 28"/>
            <p:cNvSpPr/>
            <p:nvPr/>
          </p:nvSpPr>
          <p:spPr>
            <a:xfrm>
              <a:off x="4944" y="480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8" name="Line 29"/>
            <p:cNvSpPr/>
            <p:nvPr/>
          </p:nvSpPr>
          <p:spPr>
            <a:xfrm>
              <a:off x="2736" y="48"/>
              <a:ext cx="0" cy="244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9" name="AutoShape 30"/>
            <p:cNvSpPr/>
            <p:nvPr/>
          </p:nvSpPr>
          <p:spPr>
            <a:xfrm>
              <a:off x="312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0" name="AutoShape 31"/>
            <p:cNvSpPr/>
            <p:nvPr/>
          </p:nvSpPr>
          <p:spPr>
            <a:xfrm>
              <a:off x="384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1" name="Text Box 32"/>
            <p:cNvSpPr txBox="1"/>
            <p:nvPr/>
          </p:nvSpPr>
          <p:spPr>
            <a:xfrm>
              <a:off x="960" y="2640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2" name="Text Box 33"/>
            <p:cNvSpPr txBox="1"/>
            <p:nvPr/>
          </p:nvSpPr>
          <p:spPr>
            <a:xfrm>
              <a:off x="3408" y="2592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3" name="Text Box 34"/>
            <p:cNvSpPr txBox="1"/>
            <p:nvPr/>
          </p:nvSpPr>
          <p:spPr>
            <a:xfrm>
              <a:off x="4992" y="960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4" name="Text Box 35"/>
            <p:cNvSpPr txBox="1"/>
            <p:nvPr/>
          </p:nvSpPr>
          <p:spPr>
            <a:xfrm>
              <a:off x="4992" y="134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5" name="Text Box 36"/>
            <p:cNvSpPr txBox="1"/>
            <p:nvPr/>
          </p:nvSpPr>
          <p:spPr>
            <a:xfrm>
              <a:off x="4512" y="96"/>
              <a:ext cx="81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6" name="Rectangle 37"/>
            <p:cNvSpPr/>
            <p:nvPr/>
          </p:nvSpPr>
          <p:spPr>
            <a:xfrm>
              <a:off x="816" y="0"/>
              <a:ext cx="1872" cy="2496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7" name="Rectangle 38"/>
            <p:cNvSpPr/>
            <p:nvPr/>
          </p:nvSpPr>
          <p:spPr>
            <a:xfrm>
              <a:off x="2736" y="0"/>
              <a:ext cx="2640" cy="249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8" name="Line 39"/>
            <p:cNvSpPr/>
            <p:nvPr/>
          </p:nvSpPr>
          <p:spPr>
            <a:xfrm flipV="1">
              <a:off x="1440" y="2496"/>
              <a:ext cx="144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9" name="Line 40"/>
            <p:cNvSpPr/>
            <p:nvPr/>
          </p:nvSpPr>
          <p:spPr>
            <a:xfrm flipV="1">
              <a:off x="3696" y="249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0" name="Rectangle 41"/>
            <p:cNvSpPr/>
            <p:nvPr/>
          </p:nvSpPr>
          <p:spPr>
            <a:xfrm>
              <a:off x="2064" y="1488"/>
              <a:ext cx="384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1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2" name="Line 43"/>
            <p:cNvSpPr/>
            <p:nvPr/>
          </p:nvSpPr>
          <p:spPr>
            <a:xfrm>
              <a:off x="1728" y="91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3" name="Text Box 44"/>
            <p:cNvSpPr txBox="1"/>
            <p:nvPr/>
          </p:nvSpPr>
          <p:spPr>
            <a:xfrm>
              <a:off x="63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4" name="Text Box 45"/>
            <p:cNvSpPr txBox="1"/>
            <p:nvPr/>
          </p:nvSpPr>
          <p:spPr>
            <a:xfrm>
              <a:off x="131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5" name="Text Box 46"/>
            <p:cNvSpPr txBox="1"/>
            <p:nvPr/>
          </p:nvSpPr>
          <p:spPr>
            <a:xfrm>
              <a:off x="91" y="2131"/>
              <a:ext cx="63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76" name="Line 47"/>
            <p:cNvSpPr/>
            <p:nvPr/>
          </p:nvSpPr>
          <p:spPr>
            <a:xfrm flipH="1">
              <a:off x="409" y="1723"/>
              <a:ext cx="45" cy="3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7" name="Text Box 48"/>
            <p:cNvSpPr txBox="1"/>
            <p:nvPr/>
          </p:nvSpPr>
          <p:spPr>
            <a:xfrm>
              <a:off x="1452" y="1451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8" name="Text Box 49"/>
            <p:cNvSpPr txBox="1"/>
            <p:nvPr/>
          </p:nvSpPr>
          <p:spPr>
            <a:xfrm>
              <a:off x="1815" y="907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07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408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7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408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7" name="Rectangle 2"/>
          <p:cNvSpPr/>
          <p:nvPr/>
        </p:nvSpPr>
        <p:spPr>
          <a:xfrm>
            <a:off x="1273810" y="1577975"/>
            <a:ext cx="9142730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、随着温度的升高，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热电阻阻值随温度的变化率下降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1273810" y="2385695"/>
            <a:ext cx="9142730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、随着温度的升高，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热电阻阻值随温度的变化率上升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3810" y="3176270"/>
            <a:ext cx="9142730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、随着温度的升高，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热电阻阻值随温度的变化率不变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/>
          <p:nvPr/>
        </p:nvSpPr>
        <p:spPr>
          <a:xfrm>
            <a:off x="1350010" y="865505"/>
            <a:ext cx="3584575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热电阻的测温范围内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1273810" y="3827145"/>
            <a:ext cx="4185920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热电阻热电特性近似为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17490" y="3754120"/>
          <a:ext cx="356044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320165" imgH="241300" progId="Equation.KSEE3">
                  <p:embed/>
                </p:oleObj>
              </mc:Choice>
              <mc:Fallback>
                <p:oleObj name="" r:id="rId1" imgW="13201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7490" y="3754120"/>
                        <a:ext cx="3560445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/>
          <p:nvPr/>
        </p:nvSpPr>
        <p:spPr>
          <a:xfrm>
            <a:off x="1311910" y="4404995"/>
            <a:ext cx="3660775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A&lt;0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B&gt;0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1273810" y="5070475"/>
            <a:ext cx="4043045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ym typeface="+mn-ea"/>
              </a:rPr>
              <a:t>A&gt;0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B&lt;0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1273810" y="5846445"/>
            <a:ext cx="3699510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ym typeface="+mn-ea"/>
              </a:rPr>
              <a:t>A&gt;0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B&gt;0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/>
          <p:nvPr/>
        </p:nvSpPr>
        <p:spPr>
          <a:xfrm>
            <a:off x="1890078" y="865188"/>
            <a:ext cx="5976937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、热电阻温度变送器量程单元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Rectangle 4"/>
          <p:cNvSpPr/>
          <p:nvPr/>
        </p:nvSpPr>
        <p:spPr>
          <a:xfrm>
            <a:off x="2135188" y="5805488"/>
            <a:ext cx="5486400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3-25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线性化电路原理图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Rectangle 5"/>
          <p:cNvSpPr/>
          <p:nvPr/>
        </p:nvSpPr>
        <p:spPr>
          <a:xfrm>
            <a:off x="2136775" y="1270000"/>
            <a:ext cx="3095625" cy="5635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线性化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0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213" y="1989138"/>
            <a:ext cx="4103687" cy="36115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5061" name="对象 12"/>
          <p:cNvGraphicFramePr/>
          <p:nvPr/>
        </p:nvGraphicFramePr>
        <p:xfrm>
          <a:off x="6913563" y="3894138"/>
          <a:ext cx="2049462" cy="201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2" imgW="3438525" imgH="2990850" progId="Paint.Picture">
                  <p:embed/>
                </p:oleObj>
              </mc:Choice>
              <mc:Fallback>
                <p:oleObj name="" r:id="rId2" imgW="3438525" imgH="2990850" progId="Paint.Picture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3563" y="3894138"/>
                        <a:ext cx="2049462" cy="201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3563" y="1444625"/>
          <a:ext cx="20494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4" imgW="952500" imgH="228600" progId="Equation.KSEE3">
                  <p:embed/>
                </p:oleObj>
              </mc:Choice>
              <mc:Fallback>
                <p:oleObj name="" r:id="rId4" imgW="952500" imgH="2286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13563" y="1444625"/>
                        <a:ext cx="2049462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3563" y="2058988"/>
          <a:ext cx="21050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6" imgW="1193800" imgH="393700" progId="Equation.KSEE3">
                  <p:embed/>
                </p:oleObj>
              </mc:Choice>
              <mc:Fallback>
                <p:oleObj name="" r:id="rId6" imgW="1193800" imgH="393700" progId="Equation.KSEE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3563" y="2058988"/>
                        <a:ext cx="2105025" cy="693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38963" y="2940050"/>
          <a:ext cx="10302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8" imgW="584200" imgH="228600" progId="Equation.KSEE3">
                  <p:embed/>
                </p:oleObj>
              </mc:Choice>
              <mc:Fallback>
                <p:oleObj name="" r:id="rId8" imgW="584200" imgH="228600" progId="Equation.KSEE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38963" y="2940050"/>
                        <a:ext cx="1030287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94738" y="2794000"/>
          <a:ext cx="12779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0" imgW="723900" imgH="393700" progId="Equation.KSEE3">
                  <p:embed/>
                </p:oleObj>
              </mc:Choice>
              <mc:Fallback>
                <p:oleObj name="" r:id="rId10" imgW="723900" imgH="393700" progId="Equation.KSEE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94738" y="2794000"/>
                        <a:ext cx="1277937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3563" y="3489325"/>
          <a:ext cx="6715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12" imgW="381000" imgH="228600" progId="Equation.KSEE3">
                  <p:embed/>
                </p:oleObj>
              </mc:Choice>
              <mc:Fallback>
                <p:oleObj name="" r:id="rId12" imgW="381000" imgH="228600" progId="Equation.KSEE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13563" y="3489325"/>
                        <a:ext cx="671512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Rectangle 7"/>
          <p:cNvSpPr/>
          <p:nvPr/>
        </p:nvSpPr>
        <p:spPr>
          <a:xfrm>
            <a:off x="6605588" y="5805488"/>
            <a:ext cx="3887787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26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线性化曲线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8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5069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0" y="865188"/>
            <a:ext cx="4103688" cy="36115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608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930275"/>
          <a:ext cx="3995737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2" imgW="2120900" imgH="660400" progId="Equation.KSEE3">
                  <p:embed/>
                </p:oleObj>
              </mc:Choice>
              <mc:Fallback>
                <p:oleObj name="" r:id="rId2" imgW="2120900" imgH="660400" progId="Equation.KSEE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1038" y="930275"/>
                        <a:ext cx="3995737" cy="124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2454275"/>
          <a:ext cx="8905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4" imgW="469900" imgH="228600" progId="Equation.KSEE3">
                  <p:embed/>
                </p:oleObj>
              </mc:Choice>
              <mc:Fallback>
                <p:oleObj name="" r:id="rId4" imgW="469900" imgH="228600" progId="Equation.KSEE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1038" y="2454275"/>
                        <a:ext cx="890587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3016250"/>
          <a:ext cx="1506537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6" imgW="736600" imgH="889000" progId="Equation.KSEE3">
                  <p:embed/>
                </p:oleObj>
              </mc:Choice>
              <mc:Fallback>
                <p:oleObj name="" r:id="rId6" imgW="736600" imgH="889000" progId="Equation.KSEE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1038" y="3016250"/>
                        <a:ext cx="1506537" cy="181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4899025"/>
          <a:ext cx="1277937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8" imgW="723900" imgH="393700" progId="Equation.KSEE3">
                  <p:embed/>
                </p:oleObj>
              </mc:Choice>
              <mc:Fallback>
                <p:oleObj name="" r:id="rId8" imgW="723900" imgH="393700" progId="Equation.KSEE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1038" y="4899025"/>
                        <a:ext cx="1277937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92538" y="4900613"/>
          <a:ext cx="138906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10" imgW="787400" imgH="393700" progId="Equation.KSEE3">
                  <p:embed/>
                </p:oleObj>
              </mc:Choice>
              <mc:Fallback>
                <p:oleObj name="" r:id="rId10" imgW="787400" imgH="393700" progId="Equation.KSEE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92538" y="4900613"/>
                        <a:ext cx="1389062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05013" y="5761038"/>
          <a:ext cx="21288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12" imgW="1130300" imgH="228600" progId="Equation.KSEE3">
                  <p:embed/>
                </p:oleObj>
              </mc:Choice>
              <mc:Fallback>
                <p:oleObj name="" r:id="rId12" imgW="1130300" imgH="228600" progId="Equation.KSEE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05013" y="5761038"/>
                        <a:ext cx="212883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6089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2"/>
          <p:cNvSpPr/>
          <p:nvPr/>
        </p:nvSpPr>
        <p:spPr>
          <a:xfrm>
            <a:off x="4224338" y="6294438"/>
            <a:ext cx="4751387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3-27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引线补偿电路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249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Line 5"/>
          <p:cNvSpPr/>
          <p:nvPr/>
        </p:nvSpPr>
        <p:spPr>
          <a:xfrm flipV="1">
            <a:off x="5159375" y="836613"/>
            <a:ext cx="1441450" cy="10795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08" name="Text Box 6"/>
          <p:cNvSpPr txBox="1"/>
          <p:nvPr/>
        </p:nvSpPr>
        <p:spPr>
          <a:xfrm>
            <a:off x="6672263" y="620713"/>
            <a:ext cx="20161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补偿支路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710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88313" y="4138613"/>
          <a:ext cx="4079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2" imgW="190500" imgH="241300" progId="Equation.KSEE3">
                  <p:embed/>
                </p:oleObj>
              </mc:Choice>
              <mc:Fallback>
                <p:oleObj name="" r:id="rId2" imgW="190500" imgH="241300" progId="Equation.KSEE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88313" y="4138613"/>
                        <a:ext cx="40798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Picture 3"/>
          <p:cNvPicPr>
            <a:picLocks noChangeAspect="1"/>
          </p:cNvPicPr>
          <p:nvPr/>
        </p:nvPicPr>
        <p:blipFill>
          <a:blip r:embed="rId1"/>
          <a:srcRect t="356" r="56944" b="6360"/>
          <a:stretch>
            <a:fillRect/>
          </a:stretch>
        </p:blipFill>
        <p:spPr>
          <a:xfrm>
            <a:off x="2228850" y="793750"/>
            <a:ext cx="3937000" cy="582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Rectangle 2"/>
          <p:cNvSpPr/>
          <p:nvPr/>
        </p:nvSpPr>
        <p:spPr>
          <a:xfrm>
            <a:off x="2063750" y="836613"/>
            <a:ext cx="4895850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2、 引线电阻补偿电路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5664200" y="1841500"/>
            <a:ext cx="6350" cy="28114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3" name="Rectangle 4"/>
          <p:cNvSpPr/>
          <p:nvPr/>
        </p:nvSpPr>
        <p:spPr>
          <a:xfrm>
            <a:off x="6958965" y="1130300"/>
            <a:ext cx="2852420" cy="56324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两线制接入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6" name="Rectangle 5"/>
          <p:cNvSpPr/>
          <p:nvPr/>
        </p:nvSpPr>
        <p:spPr>
          <a:xfrm>
            <a:off x="6987540" y="2492058"/>
            <a:ext cx="2665413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三线制接入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87540" y="3166428"/>
          <a:ext cx="16510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2" imgW="764540" imgH="241935" progId="Equation.KSEE3">
                  <p:embed/>
                </p:oleObj>
              </mc:Choice>
              <mc:Fallback>
                <p:oleObj name="" r:id="rId2" imgW="764540" imgH="241935" progId="Equation.KSEE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87540" y="3166428"/>
                        <a:ext cx="165100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87223" y="3868420"/>
          <a:ext cx="3419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4" imgW="1536700" imgH="228600" progId="Equation.KSEE3">
                  <p:embed/>
                </p:oleObj>
              </mc:Choice>
              <mc:Fallback>
                <p:oleObj name="" r:id="rId4" imgW="1536700" imgH="228600" progId="Equation.KSEE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87223" y="3868420"/>
                        <a:ext cx="341947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7044055" y="4546600"/>
            <a:ext cx="3362960" cy="2015490"/>
            <a:chOff x="11093" y="7160"/>
            <a:chExt cx="5296" cy="3174"/>
          </a:xfrm>
        </p:grpSpPr>
        <p:graphicFrame>
          <p:nvGraphicFramePr>
            <p:cNvPr id="48139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3" y="8490"/>
            <a:ext cx="2992" cy="1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" r:id="rId6" imgW="1054100" imgH="393700" progId="Equation.3">
                    <p:embed/>
                  </p:oleObj>
                </mc:Choice>
                <mc:Fallback>
                  <p:oleObj name="" r:id="rId6" imgW="1054100" imgH="393700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093" y="8490"/>
                          <a:ext cx="2992" cy="11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0" name="对象 4"/>
            <p:cNvGraphicFramePr/>
            <p:nvPr/>
          </p:nvGraphicFramePr>
          <p:xfrm>
            <a:off x="11093" y="7160"/>
            <a:ext cx="5296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" r:id="rId8" imgW="2948305" imgH="758825" progId="Equation.KSEE3">
                    <p:embed/>
                  </p:oleObj>
                </mc:Choice>
                <mc:Fallback>
                  <p:oleObj name="" r:id="rId8" imgW="2948305" imgH="758825" progId="Equation.KSEE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093" y="7160"/>
                          <a:ext cx="5296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1" name="文本框 6"/>
            <p:cNvSpPr txBox="1"/>
            <p:nvPr/>
          </p:nvSpPr>
          <p:spPr>
            <a:xfrm>
              <a:off x="11093" y="9610"/>
              <a:ext cx="47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消除导线误差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142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8143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58965" y="1841737"/>
          <a:ext cx="1879600" cy="54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0" imgW="840740" imgH="241935" progId="Equation.KSEE3">
                  <p:embed/>
                </p:oleObj>
              </mc:Choice>
              <mc:Fallback>
                <p:oleObj name="" r:id="rId10" imgW="840740" imgH="241935" progId="Equation.KSEE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58965" y="1841737"/>
                        <a:ext cx="1879600" cy="5405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9"/>
          <p:cNvSpPr/>
          <p:nvPr/>
        </p:nvSpPr>
        <p:spPr>
          <a:xfrm>
            <a:off x="2360613" y="866775"/>
            <a:ext cx="6264275" cy="561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3、热电阻温度变送器整机输出表达式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44825" y="1428750"/>
          <a:ext cx="2765425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" imgW="1244600" imgH="965200" progId="Equation.3">
                  <p:embed/>
                </p:oleObj>
              </mc:Choice>
              <mc:Fallback>
                <p:oleObj name="" r:id="rId1" imgW="1244600" imgH="9652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4825" y="1428750"/>
                        <a:ext cx="2765425" cy="214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Rectangle 9"/>
          <p:cNvSpPr/>
          <p:nvPr/>
        </p:nvSpPr>
        <p:spPr>
          <a:xfrm>
            <a:off x="2360613" y="3598863"/>
            <a:ext cx="6264275" cy="561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、调零调量程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38413" y="4368800"/>
          <a:ext cx="64277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3" imgW="2857500" imgH="241300" progId="Equation.3">
                  <p:embed/>
                </p:oleObj>
              </mc:Choice>
              <mc:Fallback>
                <p:oleObj name="" r:id="rId3" imgW="2857500" imgH="2413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8413" y="4368800"/>
                        <a:ext cx="6427787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9838" y="5230813"/>
          <a:ext cx="64849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5" imgW="2882900" imgH="228600" progId="Equation.3">
                  <p:embed/>
                </p:oleObj>
              </mc:Choice>
              <mc:Fallback>
                <p:oleObj name="" r:id="rId5" imgW="2882900" imgH="2286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9838" y="5230813"/>
                        <a:ext cx="6484937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9159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177" name="Group 4"/>
          <p:cNvGrpSpPr/>
          <p:nvPr/>
        </p:nvGrpSpPr>
        <p:grpSpPr>
          <a:xfrm>
            <a:off x="1774825" y="836613"/>
            <a:ext cx="8281988" cy="5616575"/>
            <a:chOff x="0" y="0"/>
            <a:chExt cx="5217" cy="3538"/>
          </a:xfrm>
        </p:grpSpPr>
        <p:sp>
          <p:nvSpPr>
            <p:cNvPr id="50178" name="Rectangle 5"/>
            <p:cNvSpPr/>
            <p:nvPr/>
          </p:nvSpPr>
          <p:spPr>
            <a:xfrm>
              <a:off x="2042" y="45"/>
              <a:ext cx="1633" cy="349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79" name="Oval 6"/>
            <p:cNvSpPr/>
            <p:nvPr/>
          </p:nvSpPr>
          <p:spPr>
            <a:xfrm>
              <a:off x="2224" y="54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0" name="Oval 7"/>
            <p:cNvSpPr/>
            <p:nvPr/>
          </p:nvSpPr>
          <p:spPr>
            <a:xfrm>
              <a:off x="2224" y="997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1" name="Line 8"/>
            <p:cNvSpPr/>
            <p:nvPr/>
          </p:nvSpPr>
          <p:spPr>
            <a:xfrm flipV="1">
              <a:off x="1497" y="634"/>
              <a:ext cx="727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2" name="Line 9"/>
            <p:cNvSpPr/>
            <p:nvPr/>
          </p:nvSpPr>
          <p:spPr>
            <a:xfrm flipV="1">
              <a:off x="1497" y="1088"/>
              <a:ext cx="727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3" name="Oval 10"/>
            <p:cNvSpPr/>
            <p:nvPr/>
          </p:nvSpPr>
          <p:spPr>
            <a:xfrm>
              <a:off x="3312" y="54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4" name="Oval 11"/>
            <p:cNvSpPr/>
            <p:nvPr/>
          </p:nvSpPr>
          <p:spPr>
            <a:xfrm>
              <a:off x="3312" y="997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5" name="Oval 12"/>
            <p:cNvSpPr/>
            <p:nvPr/>
          </p:nvSpPr>
          <p:spPr>
            <a:xfrm>
              <a:off x="2768" y="680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6" name="Oval 13"/>
            <p:cNvSpPr/>
            <p:nvPr/>
          </p:nvSpPr>
          <p:spPr>
            <a:xfrm>
              <a:off x="2768" y="108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F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7" name="Rectangle 14"/>
            <p:cNvSpPr/>
            <p:nvPr/>
          </p:nvSpPr>
          <p:spPr>
            <a:xfrm>
              <a:off x="2360" y="181"/>
              <a:ext cx="1043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8" name="Rectangle 15"/>
            <p:cNvSpPr/>
            <p:nvPr/>
          </p:nvSpPr>
          <p:spPr>
            <a:xfrm>
              <a:off x="2132" y="1451"/>
              <a:ext cx="1452" cy="27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9" name="Oval 16"/>
            <p:cNvSpPr/>
            <p:nvPr/>
          </p:nvSpPr>
          <p:spPr>
            <a:xfrm>
              <a:off x="2178" y="235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0" name="Oval 17"/>
            <p:cNvSpPr/>
            <p:nvPr/>
          </p:nvSpPr>
          <p:spPr>
            <a:xfrm>
              <a:off x="3312" y="235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1" name="Oval 18"/>
            <p:cNvSpPr/>
            <p:nvPr/>
          </p:nvSpPr>
          <p:spPr>
            <a:xfrm>
              <a:off x="3312" y="190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2" name="Oval 19"/>
            <p:cNvSpPr/>
            <p:nvPr/>
          </p:nvSpPr>
          <p:spPr>
            <a:xfrm>
              <a:off x="2178" y="190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3" name="Oval 20"/>
            <p:cNvSpPr/>
            <p:nvPr/>
          </p:nvSpPr>
          <p:spPr>
            <a:xfrm>
              <a:off x="2178" y="2812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4" name="Oval 21"/>
            <p:cNvSpPr/>
            <p:nvPr/>
          </p:nvSpPr>
          <p:spPr>
            <a:xfrm>
              <a:off x="2723" y="2131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5" name="Oval 22"/>
            <p:cNvSpPr/>
            <p:nvPr/>
          </p:nvSpPr>
          <p:spPr>
            <a:xfrm>
              <a:off x="3312" y="2812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6" name="Oval 23"/>
            <p:cNvSpPr/>
            <p:nvPr/>
          </p:nvSpPr>
          <p:spPr>
            <a:xfrm>
              <a:off x="2723" y="258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7" name="Oval 24"/>
            <p:cNvSpPr/>
            <p:nvPr/>
          </p:nvSpPr>
          <p:spPr>
            <a:xfrm>
              <a:off x="2723" y="294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8" name="Oval 25"/>
            <p:cNvSpPr/>
            <p:nvPr/>
          </p:nvSpPr>
          <p:spPr>
            <a:xfrm>
              <a:off x="2450" y="317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L1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9" name="Oval 26"/>
            <p:cNvSpPr/>
            <p:nvPr/>
          </p:nvSpPr>
          <p:spPr>
            <a:xfrm>
              <a:off x="3040" y="317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00" name="Line 27"/>
            <p:cNvSpPr/>
            <p:nvPr/>
          </p:nvSpPr>
          <p:spPr>
            <a:xfrm>
              <a:off x="1543" y="3220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1" name="Line 28"/>
            <p:cNvSpPr/>
            <p:nvPr/>
          </p:nvSpPr>
          <p:spPr>
            <a:xfrm>
              <a:off x="1543" y="3492"/>
              <a:ext cx="15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2" name="Line 29"/>
            <p:cNvSpPr/>
            <p:nvPr/>
          </p:nvSpPr>
          <p:spPr>
            <a:xfrm>
              <a:off x="3131" y="335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3" name="Line 30"/>
            <p:cNvSpPr/>
            <p:nvPr/>
          </p:nvSpPr>
          <p:spPr>
            <a:xfrm>
              <a:off x="3494" y="1995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4" name="Line 31"/>
            <p:cNvSpPr/>
            <p:nvPr/>
          </p:nvSpPr>
          <p:spPr>
            <a:xfrm>
              <a:off x="3494" y="2449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5" name="Line 32"/>
            <p:cNvSpPr/>
            <p:nvPr/>
          </p:nvSpPr>
          <p:spPr>
            <a:xfrm>
              <a:off x="2904" y="2222"/>
              <a:ext cx="408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6" name="Line 33"/>
            <p:cNvSpPr/>
            <p:nvPr/>
          </p:nvSpPr>
          <p:spPr>
            <a:xfrm>
              <a:off x="3358" y="2630"/>
              <a:ext cx="172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7" name="Line 34"/>
            <p:cNvSpPr/>
            <p:nvPr/>
          </p:nvSpPr>
          <p:spPr>
            <a:xfrm>
              <a:off x="2904" y="2721"/>
              <a:ext cx="408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8" name="Line 35"/>
            <p:cNvSpPr/>
            <p:nvPr/>
          </p:nvSpPr>
          <p:spPr>
            <a:xfrm>
              <a:off x="3312" y="3084"/>
              <a:ext cx="176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9" name="Text Box 36"/>
            <p:cNvSpPr txBox="1"/>
            <p:nvPr/>
          </p:nvSpPr>
          <p:spPr>
            <a:xfrm>
              <a:off x="1497" y="680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endParaRPr lang="zh-CN" altLang="en-US" sz="240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0" name="Text Box 37"/>
            <p:cNvSpPr txBox="1"/>
            <p:nvPr/>
          </p:nvSpPr>
          <p:spPr>
            <a:xfrm>
              <a:off x="4265" y="2131"/>
              <a:ext cx="95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V</a:t>
              </a: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   1-5V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1" name="Text Box 38"/>
            <p:cNvSpPr txBox="1"/>
            <p:nvPr/>
          </p:nvSpPr>
          <p:spPr>
            <a:xfrm>
              <a:off x="3947" y="2722"/>
              <a:ext cx="9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   4</a:t>
              </a: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~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20mA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2" name="Text Box 39"/>
            <p:cNvSpPr txBox="1"/>
            <p:nvPr/>
          </p:nvSpPr>
          <p:spPr>
            <a:xfrm>
              <a:off x="1180" y="3220"/>
              <a:ext cx="4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24V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3" name="Oval 40"/>
            <p:cNvSpPr/>
            <p:nvPr/>
          </p:nvSpPr>
          <p:spPr>
            <a:xfrm>
              <a:off x="2268" y="1497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4" name="Line 41"/>
            <p:cNvSpPr/>
            <p:nvPr/>
          </p:nvSpPr>
          <p:spPr>
            <a:xfrm flipH="1">
              <a:off x="2314" y="154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5" name="Oval 42"/>
            <p:cNvSpPr/>
            <p:nvPr/>
          </p:nvSpPr>
          <p:spPr>
            <a:xfrm>
              <a:off x="3220" y="1497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6" name="Line 43"/>
            <p:cNvSpPr/>
            <p:nvPr/>
          </p:nvSpPr>
          <p:spPr>
            <a:xfrm flipH="1">
              <a:off x="3266" y="154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7" name="Text Box 44"/>
            <p:cNvSpPr txBox="1"/>
            <p:nvPr/>
          </p:nvSpPr>
          <p:spPr>
            <a:xfrm>
              <a:off x="1180" y="1406"/>
              <a:ext cx="6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零点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8" name="Text Box 45"/>
            <p:cNvSpPr txBox="1"/>
            <p:nvPr/>
          </p:nvSpPr>
          <p:spPr>
            <a:xfrm>
              <a:off x="3765" y="1406"/>
              <a:ext cx="6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量程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9" name="Text Box 46"/>
            <p:cNvSpPr txBox="1"/>
            <p:nvPr/>
          </p:nvSpPr>
          <p:spPr>
            <a:xfrm>
              <a:off x="0" y="0"/>
              <a:ext cx="1315" cy="5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热电偶温度变送器调校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20" name="Oval 47"/>
            <p:cNvSpPr/>
            <p:nvPr/>
          </p:nvSpPr>
          <p:spPr>
            <a:xfrm>
              <a:off x="4945" y="2722"/>
              <a:ext cx="272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21" name="Line 48"/>
            <p:cNvSpPr/>
            <p:nvPr/>
          </p:nvSpPr>
          <p:spPr>
            <a:xfrm flipV="1">
              <a:off x="5035" y="2767"/>
              <a:ext cx="91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0222" name="Line 49"/>
            <p:cNvSpPr/>
            <p:nvPr/>
          </p:nvSpPr>
          <p:spPr>
            <a:xfrm>
              <a:off x="5081" y="2631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3" name="Line 50"/>
            <p:cNvSpPr/>
            <p:nvPr/>
          </p:nvSpPr>
          <p:spPr>
            <a:xfrm>
              <a:off x="5081" y="2994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4" name="Rectangle 51"/>
            <p:cNvSpPr/>
            <p:nvPr/>
          </p:nvSpPr>
          <p:spPr>
            <a:xfrm>
              <a:off x="635" y="544"/>
              <a:ext cx="862" cy="68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毫伏电压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发生器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22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22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2"/>
          <p:cNvSpPr txBox="1"/>
          <p:nvPr/>
        </p:nvSpPr>
        <p:spPr>
          <a:xfrm>
            <a:off x="2068513" y="865188"/>
            <a:ext cx="75596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2、变送器参数调整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83363" y="2882900"/>
            <a:ext cx="4219575" cy="3535363"/>
            <a:chOff x="7985" y="4434"/>
            <a:chExt cx="7001" cy="5675"/>
          </a:xfrm>
        </p:grpSpPr>
        <p:sp>
          <p:nvSpPr>
            <p:cNvPr id="7171" name="Text Box 3"/>
            <p:cNvSpPr txBox="1"/>
            <p:nvPr/>
          </p:nvSpPr>
          <p:spPr>
            <a:xfrm>
              <a:off x="13273" y="7991"/>
              <a:ext cx="1713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C)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" name="Text Box 4"/>
            <p:cNvSpPr txBox="1"/>
            <p:nvPr/>
          </p:nvSpPr>
          <p:spPr>
            <a:xfrm>
              <a:off x="12305" y="8575"/>
              <a:ext cx="2040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" name="Text Box 5"/>
            <p:cNvSpPr txBox="1"/>
            <p:nvPr/>
          </p:nvSpPr>
          <p:spPr>
            <a:xfrm>
              <a:off x="9015" y="9370"/>
              <a:ext cx="4560" cy="7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-2 量程调整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74" name="Group 7"/>
            <p:cNvGrpSpPr/>
            <p:nvPr/>
          </p:nvGrpSpPr>
          <p:grpSpPr>
            <a:xfrm>
              <a:off x="7985" y="4434"/>
              <a:ext cx="6030" cy="5114"/>
              <a:chOff x="132" y="113"/>
              <a:chExt cx="2412" cy="2046"/>
            </a:xfrm>
          </p:grpSpPr>
          <p:sp>
            <p:nvSpPr>
              <p:cNvPr id="7175" name="Line 8"/>
              <p:cNvSpPr/>
              <p:nvPr/>
            </p:nvSpPr>
            <p:spPr>
              <a:xfrm flipV="1">
                <a:off x="528" y="288"/>
                <a:ext cx="0" cy="15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176" name="Line 9"/>
              <p:cNvSpPr/>
              <p:nvPr/>
            </p:nvSpPr>
            <p:spPr>
              <a:xfrm>
                <a:off x="528" y="1824"/>
                <a:ext cx="201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177" name="Line 10"/>
              <p:cNvSpPr/>
              <p:nvPr/>
            </p:nvSpPr>
            <p:spPr>
              <a:xfrm flipV="1">
                <a:off x="528" y="720"/>
                <a:ext cx="816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8" name="Line 11"/>
              <p:cNvSpPr/>
              <p:nvPr/>
            </p:nvSpPr>
            <p:spPr>
              <a:xfrm flipV="1">
                <a:off x="528" y="720"/>
                <a:ext cx="1680" cy="816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9" name="Line 12"/>
              <p:cNvSpPr/>
              <p:nvPr/>
            </p:nvSpPr>
            <p:spPr>
              <a:xfrm flipH="1">
                <a:off x="528" y="720"/>
                <a:ext cx="16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0" name="Line 13"/>
              <p:cNvSpPr/>
              <p:nvPr/>
            </p:nvSpPr>
            <p:spPr>
              <a:xfrm>
                <a:off x="1344" y="720"/>
                <a:ext cx="0" cy="11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1" name="Line 14"/>
              <p:cNvSpPr/>
              <p:nvPr/>
            </p:nvSpPr>
            <p:spPr>
              <a:xfrm>
                <a:off x="2208" y="720"/>
                <a:ext cx="0" cy="11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2" name="Text Box 15"/>
              <p:cNvSpPr txBox="1"/>
              <p:nvPr/>
            </p:nvSpPr>
            <p:spPr>
              <a:xfrm>
                <a:off x="544" y="113"/>
                <a:ext cx="777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mA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3" name="Text Box 16"/>
              <p:cNvSpPr txBox="1"/>
              <p:nvPr/>
            </p:nvSpPr>
            <p:spPr>
              <a:xfrm>
                <a:off x="132" y="592"/>
                <a:ext cx="46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20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4" name="Text Box 17"/>
              <p:cNvSpPr txBox="1"/>
              <p:nvPr/>
            </p:nvSpPr>
            <p:spPr>
              <a:xfrm>
                <a:off x="1056" y="1776"/>
                <a:ext cx="81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500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5" name="Text Box 18"/>
              <p:cNvSpPr txBox="1"/>
              <p:nvPr/>
            </p:nvSpPr>
            <p:spPr>
              <a:xfrm>
                <a:off x="175" y="1366"/>
                <a:ext cx="46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6" name="Text Box 19"/>
              <p:cNvSpPr txBox="1"/>
              <p:nvPr/>
            </p:nvSpPr>
            <p:spPr>
              <a:xfrm>
                <a:off x="336" y="1824"/>
                <a:ext cx="384" cy="3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187" name="Text Box 20"/>
          <p:cNvSpPr txBox="1"/>
          <p:nvPr/>
        </p:nvSpPr>
        <p:spPr>
          <a:xfrm>
            <a:off x="2274888" y="3040063"/>
            <a:ext cx="401637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温度变送器，将温度转换为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4~20mA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信号。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分别画出温度测量范围为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0～500℃和0～1000℃的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Y-X曲线。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8" name="AutoShape 21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9" name="Text Box 23"/>
          <p:cNvSpPr txBox="1"/>
          <p:nvPr/>
        </p:nvSpPr>
        <p:spPr>
          <a:xfrm>
            <a:off x="2281238" y="2176463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x=x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时，调整量程机构（β），使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0" name="Rectangle 24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719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1263" y="1363663"/>
          <a:ext cx="1770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91263" y="1363663"/>
                        <a:ext cx="1770062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2" name="文本框 2"/>
          <p:cNvSpPr txBox="1"/>
          <p:nvPr/>
        </p:nvSpPr>
        <p:spPr>
          <a:xfrm>
            <a:off x="2068513" y="1484313"/>
            <a:ext cx="2171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（1）量程调整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1" descr="620129313968011ca30091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66763"/>
            <a:ext cx="9139238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203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/>
          <p:nvPr/>
        </p:nvSpPr>
        <p:spPr>
          <a:xfrm>
            <a:off x="5232400" y="1123950"/>
            <a:ext cx="2592388" cy="554513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6" name="Oval 3"/>
          <p:cNvSpPr/>
          <p:nvPr/>
        </p:nvSpPr>
        <p:spPr>
          <a:xfrm>
            <a:off x="5521325" y="1916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7" name="Oval 4"/>
          <p:cNvSpPr/>
          <p:nvPr/>
        </p:nvSpPr>
        <p:spPr>
          <a:xfrm>
            <a:off x="5521325" y="2635250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Line 5"/>
          <p:cNvSpPr/>
          <p:nvPr/>
        </p:nvSpPr>
        <p:spPr>
          <a:xfrm flipV="1">
            <a:off x="3792538" y="2058988"/>
            <a:ext cx="1728787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29" name="Line 6"/>
          <p:cNvSpPr/>
          <p:nvPr/>
        </p:nvSpPr>
        <p:spPr>
          <a:xfrm flipV="1">
            <a:off x="3792538" y="2779713"/>
            <a:ext cx="1728787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30" name="Oval 7"/>
          <p:cNvSpPr/>
          <p:nvPr/>
        </p:nvSpPr>
        <p:spPr>
          <a:xfrm>
            <a:off x="7248525" y="1916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Oval 8"/>
          <p:cNvSpPr/>
          <p:nvPr/>
        </p:nvSpPr>
        <p:spPr>
          <a:xfrm>
            <a:off x="7248525" y="2635250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Oval 9"/>
          <p:cNvSpPr/>
          <p:nvPr/>
        </p:nvSpPr>
        <p:spPr>
          <a:xfrm>
            <a:off x="6384925" y="21320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Oval 10"/>
          <p:cNvSpPr/>
          <p:nvPr/>
        </p:nvSpPr>
        <p:spPr>
          <a:xfrm>
            <a:off x="6383338" y="2924175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4" name="Rectangle 11"/>
          <p:cNvSpPr/>
          <p:nvPr/>
        </p:nvSpPr>
        <p:spPr>
          <a:xfrm>
            <a:off x="5737225" y="1339850"/>
            <a:ext cx="1655763" cy="3603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5" name="Rectangle 12"/>
          <p:cNvSpPr/>
          <p:nvPr/>
        </p:nvSpPr>
        <p:spPr>
          <a:xfrm>
            <a:off x="5375275" y="3355975"/>
            <a:ext cx="2305050" cy="43338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Oval 13"/>
          <p:cNvSpPr/>
          <p:nvPr/>
        </p:nvSpPr>
        <p:spPr>
          <a:xfrm>
            <a:off x="5448300" y="4795838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7" name="Oval 14"/>
          <p:cNvSpPr/>
          <p:nvPr/>
        </p:nvSpPr>
        <p:spPr>
          <a:xfrm>
            <a:off x="7248525" y="4795838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8" name="Oval 15"/>
          <p:cNvSpPr/>
          <p:nvPr/>
        </p:nvSpPr>
        <p:spPr>
          <a:xfrm>
            <a:off x="7248525" y="4075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9" name="Oval 16"/>
          <p:cNvSpPr/>
          <p:nvPr/>
        </p:nvSpPr>
        <p:spPr>
          <a:xfrm>
            <a:off x="5448300" y="4075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0" name="Oval 17"/>
          <p:cNvSpPr/>
          <p:nvPr/>
        </p:nvSpPr>
        <p:spPr>
          <a:xfrm>
            <a:off x="5448300" y="551656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1" name="Oval 18"/>
          <p:cNvSpPr/>
          <p:nvPr/>
        </p:nvSpPr>
        <p:spPr>
          <a:xfrm>
            <a:off x="6313488" y="4435475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2" name="Oval 19"/>
          <p:cNvSpPr/>
          <p:nvPr/>
        </p:nvSpPr>
        <p:spPr>
          <a:xfrm>
            <a:off x="7248525" y="551656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3" name="Oval 20"/>
          <p:cNvSpPr/>
          <p:nvPr/>
        </p:nvSpPr>
        <p:spPr>
          <a:xfrm>
            <a:off x="6313488" y="5156200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4" name="Oval 21"/>
          <p:cNvSpPr/>
          <p:nvPr/>
        </p:nvSpPr>
        <p:spPr>
          <a:xfrm>
            <a:off x="6313488" y="5732463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5" name="Oval 22"/>
          <p:cNvSpPr/>
          <p:nvPr/>
        </p:nvSpPr>
        <p:spPr>
          <a:xfrm>
            <a:off x="5880100" y="6092825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6" name="Oval 23"/>
          <p:cNvSpPr/>
          <p:nvPr/>
        </p:nvSpPr>
        <p:spPr>
          <a:xfrm>
            <a:off x="6816725" y="6092825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7" name="Line 24"/>
          <p:cNvSpPr/>
          <p:nvPr/>
        </p:nvSpPr>
        <p:spPr>
          <a:xfrm>
            <a:off x="4440238" y="6164263"/>
            <a:ext cx="143986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8" name="Line 25"/>
          <p:cNvSpPr/>
          <p:nvPr/>
        </p:nvSpPr>
        <p:spPr>
          <a:xfrm>
            <a:off x="4440238" y="6596063"/>
            <a:ext cx="25209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9" name="Line 26"/>
          <p:cNvSpPr/>
          <p:nvPr/>
        </p:nvSpPr>
        <p:spPr>
          <a:xfrm>
            <a:off x="6961188" y="6380163"/>
            <a:ext cx="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0" name="Line 27"/>
          <p:cNvSpPr/>
          <p:nvPr/>
        </p:nvSpPr>
        <p:spPr>
          <a:xfrm>
            <a:off x="7537450" y="4219575"/>
            <a:ext cx="14398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1" name="Line 28"/>
          <p:cNvSpPr/>
          <p:nvPr/>
        </p:nvSpPr>
        <p:spPr>
          <a:xfrm>
            <a:off x="7537450" y="4940300"/>
            <a:ext cx="14398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2" name="Line 29"/>
          <p:cNvSpPr/>
          <p:nvPr/>
        </p:nvSpPr>
        <p:spPr>
          <a:xfrm>
            <a:off x="6600825" y="4579938"/>
            <a:ext cx="647700" cy="6477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3" name="Line 30"/>
          <p:cNvSpPr/>
          <p:nvPr/>
        </p:nvSpPr>
        <p:spPr>
          <a:xfrm>
            <a:off x="7321550" y="5227638"/>
            <a:ext cx="16557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4" name="Line 31"/>
          <p:cNvSpPr/>
          <p:nvPr/>
        </p:nvSpPr>
        <p:spPr>
          <a:xfrm>
            <a:off x="6600825" y="5372100"/>
            <a:ext cx="647700" cy="5762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5" name="Line 32"/>
          <p:cNvSpPr/>
          <p:nvPr/>
        </p:nvSpPr>
        <p:spPr>
          <a:xfrm>
            <a:off x="7248525" y="5948363"/>
            <a:ext cx="172878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6" name="Text Box 33"/>
          <p:cNvSpPr txBox="1"/>
          <p:nvPr/>
        </p:nvSpPr>
        <p:spPr>
          <a:xfrm>
            <a:off x="8761413" y="4435475"/>
            <a:ext cx="15113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0   1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5V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7" name="Text Box 34"/>
          <p:cNvSpPr txBox="1"/>
          <p:nvPr/>
        </p:nvSpPr>
        <p:spPr>
          <a:xfrm>
            <a:off x="8689975" y="5372100"/>
            <a:ext cx="18700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0   4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20mA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8" name="Text Box 35"/>
          <p:cNvSpPr txBox="1"/>
          <p:nvPr/>
        </p:nvSpPr>
        <p:spPr>
          <a:xfrm>
            <a:off x="3863975" y="6164263"/>
            <a:ext cx="719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24V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9" name="Oval 36"/>
          <p:cNvSpPr/>
          <p:nvPr/>
        </p:nvSpPr>
        <p:spPr>
          <a:xfrm>
            <a:off x="5591175" y="3429000"/>
            <a:ext cx="288925" cy="28733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0" name="Line 37"/>
          <p:cNvSpPr/>
          <p:nvPr/>
        </p:nvSpPr>
        <p:spPr>
          <a:xfrm flipH="1">
            <a:off x="5664200" y="3500438"/>
            <a:ext cx="142875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61" name="Oval 38"/>
          <p:cNvSpPr/>
          <p:nvPr/>
        </p:nvSpPr>
        <p:spPr>
          <a:xfrm>
            <a:off x="7102475" y="3429000"/>
            <a:ext cx="288925" cy="28733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2" name="Line 39"/>
          <p:cNvSpPr/>
          <p:nvPr/>
        </p:nvSpPr>
        <p:spPr>
          <a:xfrm flipH="1">
            <a:off x="7175500" y="3500438"/>
            <a:ext cx="142875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63" name="Text Box 40"/>
          <p:cNvSpPr txBox="1"/>
          <p:nvPr/>
        </p:nvSpPr>
        <p:spPr>
          <a:xfrm>
            <a:off x="4224338" y="3284538"/>
            <a:ext cx="10810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零点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4" name="Text Box 41"/>
          <p:cNvSpPr txBox="1"/>
          <p:nvPr/>
        </p:nvSpPr>
        <p:spPr>
          <a:xfrm>
            <a:off x="7967663" y="3284538"/>
            <a:ext cx="10810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量程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5" name="Text Box 42"/>
          <p:cNvSpPr txBox="1"/>
          <p:nvPr/>
        </p:nvSpPr>
        <p:spPr>
          <a:xfrm>
            <a:off x="2208213" y="1052513"/>
            <a:ext cx="2087562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热电阻温度变送器调校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6" name="Rectangle 45"/>
          <p:cNvSpPr/>
          <p:nvPr/>
        </p:nvSpPr>
        <p:spPr>
          <a:xfrm>
            <a:off x="2351088" y="2205038"/>
            <a:ext cx="215900" cy="5746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7" name="Rectangle 46"/>
          <p:cNvSpPr/>
          <p:nvPr/>
        </p:nvSpPr>
        <p:spPr>
          <a:xfrm>
            <a:off x="3143250" y="1989138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8" name="Rectangle 47"/>
          <p:cNvSpPr/>
          <p:nvPr/>
        </p:nvSpPr>
        <p:spPr>
          <a:xfrm>
            <a:off x="3143250" y="2708275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9" name="Rectangle 48"/>
          <p:cNvSpPr/>
          <p:nvPr/>
        </p:nvSpPr>
        <p:spPr>
          <a:xfrm>
            <a:off x="3143250" y="3141663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0" name="Line 49"/>
          <p:cNvSpPr/>
          <p:nvPr/>
        </p:nvSpPr>
        <p:spPr>
          <a:xfrm flipH="1">
            <a:off x="3792538" y="3213100"/>
            <a:ext cx="266382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1" name="Line 50"/>
          <p:cNvSpPr/>
          <p:nvPr/>
        </p:nvSpPr>
        <p:spPr>
          <a:xfrm flipH="1">
            <a:off x="2424113" y="2133600"/>
            <a:ext cx="719137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2" name="Line 51"/>
          <p:cNvSpPr/>
          <p:nvPr/>
        </p:nvSpPr>
        <p:spPr>
          <a:xfrm flipH="1">
            <a:off x="2495550" y="3284538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3" name="Line 52"/>
          <p:cNvSpPr/>
          <p:nvPr/>
        </p:nvSpPr>
        <p:spPr>
          <a:xfrm flipH="1">
            <a:off x="2495550" y="2852738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4" name="Line 53"/>
          <p:cNvSpPr/>
          <p:nvPr/>
        </p:nvSpPr>
        <p:spPr>
          <a:xfrm flipV="1">
            <a:off x="2495550" y="2781300"/>
            <a:ext cx="0" cy="5032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5" name="Line 54"/>
          <p:cNvSpPr/>
          <p:nvPr/>
        </p:nvSpPr>
        <p:spPr>
          <a:xfrm flipV="1">
            <a:off x="2424113" y="2133600"/>
            <a:ext cx="0" cy="714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6" name="Line 55"/>
          <p:cNvSpPr/>
          <p:nvPr/>
        </p:nvSpPr>
        <p:spPr>
          <a:xfrm flipV="1">
            <a:off x="2279650" y="2276475"/>
            <a:ext cx="43180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77" name="Text Box 56"/>
          <p:cNvSpPr txBox="1"/>
          <p:nvPr/>
        </p:nvSpPr>
        <p:spPr>
          <a:xfrm>
            <a:off x="1774825" y="2205038"/>
            <a:ext cx="10810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zh-CN" altLang="en-US" baseline="-25000" dirty="0"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endParaRPr lang="zh-CN" altLang="en-US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8" name="Text Box 57"/>
          <p:cNvSpPr txBox="1"/>
          <p:nvPr/>
        </p:nvSpPr>
        <p:spPr>
          <a:xfrm>
            <a:off x="3719513" y="2060575"/>
            <a:ext cx="43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9" name="Text Box 58"/>
          <p:cNvSpPr txBox="1"/>
          <p:nvPr/>
        </p:nvSpPr>
        <p:spPr>
          <a:xfrm>
            <a:off x="3792538" y="2781300"/>
            <a:ext cx="43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0" name="Text Box 59"/>
          <p:cNvSpPr txBox="1"/>
          <p:nvPr/>
        </p:nvSpPr>
        <p:spPr>
          <a:xfrm>
            <a:off x="3792538" y="3213100"/>
            <a:ext cx="43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1" name="Text Box 60"/>
          <p:cNvSpPr txBox="1"/>
          <p:nvPr/>
        </p:nvSpPr>
        <p:spPr>
          <a:xfrm>
            <a:off x="1847850" y="4005263"/>
            <a:ext cx="20875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精密电位器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2" name="Line 61"/>
          <p:cNvSpPr/>
          <p:nvPr/>
        </p:nvSpPr>
        <p:spPr>
          <a:xfrm flipV="1">
            <a:off x="2351088" y="2852738"/>
            <a:ext cx="0" cy="12239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83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284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2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3253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15390" y="865505"/>
            <a:ext cx="1032700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40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240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400">
                <a:latin typeface="Calibri" panose="020F0502020204030204" charset="0"/>
                <a:ea typeface="宋体" panose="02010600030101010101" pitchFamily="2" charset="-122"/>
              </a:rPr>
              <a:t>为热电偶温度变送器电气接线图。回答下列问题。（1）热电偶、热电阻温度变送器输出信号传输方式。（</a:t>
            </a:r>
            <a:r>
              <a:rPr lang="en-US" altLang="zh-CN" sz="240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sz="2400">
                <a:latin typeface="Calibri" panose="020F0502020204030204" charset="0"/>
                <a:ea typeface="宋体" panose="02010600030101010101" pitchFamily="2" charset="-122"/>
              </a:rPr>
              <a:t>）如果将此变送器应用在煤矿等场合，还应加何种措施。</a:t>
            </a:r>
            <a:endParaRPr lang="zh-CN" sz="240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）热电偶已经冷端温度补偿，冷端温度为</a:t>
            </a:r>
            <a:r>
              <a:rPr lang="en-US" altLang="zh-CN" sz="2400"/>
              <a:t>0</a:t>
            </a:r>
            <a:r>
              <a:rPr lang="en-US" altLang="zh-CN" sz="2400" baseline="30000">
                <a:solidFill>
                  <a:schemeClr val="tx1"/>
                </a:solidFill>
                <a:uFillTx/>
              </a:rPr>
              <a:t>0</a:t>
            </a:r>
            <a:r>
              <a:rPr lang="en-US" altLang="zh-CN" sz="2400"/>
              <a:t>C</a:t>
            </a:r>
            <a:r>
              <a:rPr lang="zh-CN" altLang="en-US" sz="2400"/>
              <a:t>，</a:t>
            </a:r>
            <a:r>
              <a:rPr lang="zh-CN" altLang="en-US" sz="2400"/>
              <a:t>输出电流与温度成线性关系。测温范围为</a:t>
            </a:r>
            <a:r>
              <a:rPr lang="en-US" altLang="zh-CN" sz="2400"/>
              <a:t>500~1500</a:t>
            </a:r>
            <a:r>
              <a:rPr lang="en-US" altLang="zh-CN" sz="2400" baseline="30000">
                <a:solidFill>
                  <a:schemeClr val="tx1"/>
                </a:solidFill>
                <a:uFillTx/>
              </a:rPr>
              <a:t>0</a:t>
            </a:r>
            <a:r>
              <a:rPr lang="en-US" altLang="zh-CN" sz="2400"/>
              <a:t>C</a:t>
            </a:r>
            <a:r>
              <a:rPr lang="zh-CN" altLang="en-US" sz="2400"/>
              <a:t>，输出电流为</a:t>
            </a:r>
            <a:r>
              <a:rPr lang="en-US" altLang="zh-CN" sz="2400"/>
              <a:t>10mA</a:t>
            </a:r>
            <a:r>
              <a:rPr lang="zh-CN" altLang="en-US" sz="2400"/>
              <a:t>时，温度多高？</a:t>
            </a:r>
            <a:endParaRPr lang="zh-CN" altLang="en-US" sz="2400"/>
          </a:p>
        </p:txBody>
      </p:sp>
      <p:pic>
        <p:nvPicPr>
          <p:cNvPr id="2" name="图片 2" descr="IMG_4365"/>
          <p:cNvPicPr>
            <a:picLocks noChangeAspect="1"/>
          </p:cNvPicPr>
          <p:nvPr/>
        </p:nvPicPr>
        <p:blipFill>
          <a:blip r:embed="rId1"/>
          <a:srcRect l="6236" t="28525" r="5612" b="37892"/>
          <a:stretch>
            <a:fillRect/>
          </a:stretch>
        </p:blipFill>
        <p:spPr>
          <a:xfrm>
            <a:off x="1342390" y="2822575"/>
            <a:ext cx="8154670" cy="3075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331720" y="5897880"/>
            <a:ext cx="55149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19200"/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热电偶温度变送器电气接线图</a:t>
            </a:r>
            <a:endParaRPr lang="zh-CN" altLang="en-US" sz="2000"/>
          </a:p>
        </p:txBody>
      </p:sp>
    </p:spTree>
  </p:cSld>
  <p:clrMapOvr>
    <a:masterClrMapping/>
  </p:clrMapOvr>
  <p:transition spd="slow" advClick="0">
    <p:wedg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83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284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85495" y="1167130"/>
            <a:ext cx="106521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（1）</a:t>
            </a:r>
            <a:r>
              <a:rPr lang="zh-CN" sz="2400" b="0">
                <a:latin typeface="Calibri" panose="020F0502020204030204" charset="0"/>
                <a:sym typeface="+mn-ea"/>
              </a:rPr>
              <a:t>热电偶、热电阻温度变送器输出信号传输方式为两线制接入。电流表串联接入输出回路。输出端既传输信号又是供电线。</a:t>
            </a:r>
            <a:endParaRPr lang="zh-CN" sz="2400" b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（</a:t>
            </a:r>
            <a:r>
              <a:rPr lang="en-US" altLang="zh-CN" sz="2400" b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）如果将此变送器应用在煤矿等场合，还应在变送器与调节器之间加安全栅。防止安全侧的高能信号进入危险侧。</a:t>
            </a:r>
            <a:endParaRPr lang="zh-CN" sz="2400" b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921385" y="2851150"/>
            <a:ext cx="57321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0">
                <a:sym typeface="+mn-ea"/>
              </a:rPr>
              <a:t>（</a:t>
            </a:r>
            <a:r>
              <a:rPr lang="en-US" altLang="zh-CN" sz="2400" b="0">
                <a:sym typeface="+mn-ea"/>
              </a:rPr>
              <a:t>3</a:t>
            </a:r>
            <a:r>
              <a:rPr lang="zh-CN" altLang="en-US" sz="2400" b="0">
                <a:sym typeface="+mn-ea"/>
              </a:rPr>
              <a:t>）热电偶温度变送器整机表达式为</a:t>
            </a:r>
            <a:endParaRPr lang="zh-CN" altLang="en-US" sz="2400" b="0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4475" y="3434080"/>
          <a:ext cx="4546600" cy="104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879600" imgH="431800" progId="Equation.KSEE3">
                  <p:embed/>
                </p:oleObj>
              </mc:Choice>
              <mc:Fallback>
                <p:oleObj name="" r:id="rId1" imgW="18796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4475" y="3434080"/>
                        <a:ext cx="4546600" cy="1045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4158" y="4479608"/>
          <a:ext cx="7342505" cy="95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3035300" imgH="393700" progId="Equation.KSEE3">
                  <p:embed/>
                </p:oleObj>
              </mc:Choice>
              <mc:Fallback>
                <p:oleObj name="" r:id="rId3" imgW="30353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158" y="4479608"/>
                        <a:ext cx="7342505" cy="953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4476" y="5571808"/>
          <a:ext cx="7895590" cy="95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3263900" imgH="393700" progId="Equation.KSEE3">
                  <p:embed/>
                </p:oleObj>
              </mc:Choice>
              <mc:Fallback>
                <p:oleObj name="" r:id="rId5" imgW="32639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4476" y="5571808"/>
                        <a:ext cx="7895590" cy="953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4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4275" name="Rectangle 4"/>
          <p:cNvSpPr/>
          <p:nvPr/>
        </p:nvSpPr>
        <p:spPr>
          <a:xfrm>
            <a:off x="1919288" y="765175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1、何谓量程调整、零点调整和零点迁移，举例说明。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4276" name="图片 3" descr="IMG_4361"/>
          <p:cNvPicPr>
            <a:picLocks noChangeAspect="1"/>
          </p:cNvPicPr>
          <p:nvPr/>
        </p:nvPicPr>
        <p:blipFill>
          <a:blip r:embed="rId1"/>
          <a:srcRect l="13365" t="10626" r="11806" b="22777"/>
          <a:stretch>
            <a:fillRect/>
          </a:stretch>
        </p:blipFill>
        <p:spPr>
          <a:xfrm>
            <a:off x="6092825" y="2397125"/>
            <a:ext cx="4433888" cy="3000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7" name="Rectangle 4"/>
          <p:cNvSpPr/>
          <p:nvPr/>
        </p:nvSpPr>
        <p:spPr>
          <a:xfrm>
            <a:off x="1919288" y="1412875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、下图所示变送器应该如何进行零点迁移？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4278" name="组合 4"/>
          <p:cNvGrpSpPr/>
          <p:nvPr/>
        </p:nvGrpSpPr>
        <p:grpSpPr>
          <a:xfrm>
            <a:off x="2014538" y="2397125"/>
            <a:ext cx="3735387" cy="2997200"/>
            <a:chOff x="793" y="3305"/>
            <a:chExt cx="5882" cy="4720"/>
          </a:xfrm>
        </p:grpSpPr>
        <p:graphicFrame>
          <p:nvGraphicFramePr>
            <p:cNvPr id="54279" name="对象 1"/>
            <p:cNvGraphicFramePr/>
            <p:nvPr/>
          </p:nvGraphicFramePr>
          <p:xfrm>
            <a:off x="793" y="3305"/>
            <a:ext cx="5882" cy="4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" name="" r:id="rId2" imgW="4181475" imgH="3276600" progId="Paint.Picture">
                    <p:embed/>
                  </p:oleObj>
                </mc:Choice>
                <mc:Fallback>
                  <p:oleObj name="" r:id="rId2" imgW="4181475" imgH="3276600" progId="Paint.Picture">
                    <p:embed/>
                    <p:pic>
                      <p:nvPicPr>
                        <p:cNvPr id="0" name="图片 320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93" y="3305"/>
                          <a:ext cx="5882" cy="4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0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70" y="7103"/>
            <a:ext cx="42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4" imgW="139700" imgH="139700" progId="Equation.KSEE3">
                    <p:embed/>
                  </p:oleObj>
                </mc:Choice>
                <mc:Fallback>
                  <p:oleObj name="" r:id="rId4" imgW="139700" imgH="139700" progId="Equation.KSEE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970" y="7103"/>
                          <a:ext cx="424" cy="4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1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00" y="7199"/>
            <a:ext cx="38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6" imgW="127000" imgH="76200" progId="Equation.KSEE3">
                    <p:embed/>
                  </p:oleObj>
                </mc:Choice>
                <mc:Fallback>
                  <p:oleObj name="" r:id="rId6" imgW="127000" imgH="76200" progId="Equation.KSEE3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800" y="7199"/>
                          <a:ext cx="386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8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55299" name="组合 4"/>
          <p:cNvGrpSpPr/>
          <p:nvPr/>
        </p:nvGrpSpPr>
        <p:grpSpPr>
          <a:xfrm>
            <a:off x="2984500" y="2720975"/>
            <a:ext cx="3735388" cy="2997200"/>
            <a:chOff x="793" y="3305"/>
            <a:chExt cx="5882" cy="4720"/>
          </a:xfrm>
        </p:grpSpPr>
        <p:graphicFrame>
          <p:nvGraphicFramePr>
            <p:cNvPr id="55300" name="对象 1"/>
            <p:cNvGraphicFramePr/>
            <p:nvPr/>
          </p:nvGraphicFramePr>
          <p:xfrm>
            <a:off x="793" y="3305"/>
            <a:ext cx="5883" cy="4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1" imgW="4181475" imgH="3276600" progId="Paint.Picture">
                    <p:embed/>
                  </p:oleObj>
                </mc:Choice>
                <mc:Fallback>
                  <p:oleObj name="" r:id="rId1" imgW="4181475" imgH="3276600" progId="Paint.Picture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93" y="3305"/>
                          <a:ext cx="5883" cy="4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1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70" y="7103"/>
            <a:ext cx="42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3" imgW="139700" imgH="139700" progId="Equation.KSEE3">
                    <p:embed/>
                  </p:oleObj>
                </mc:Choice>
                <mc:Fallback>
                  <p:oleObj name="" r:id="rId3" imgW="139700" imgH="139700" progId="Equation.KSEE3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70" y="7103"/>
                          <a:ext cx="424" cy="4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2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00" y="7199"/>
            <a:ext cx="38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5" imgW="127000" imgH="76200" progId="Equation.KSEE3">
                    <p:embed/>
                  </p:oleObj>
                </mc:Choice>
                <mc:Fallback>
                  <p:oleObj name="" r:id="rId5" imgW="127000" imgH="76200" progId="Equation.KSEE3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00" y="7199"/>
                          <a:ext cx="386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3" name="Rectangle 4"/>
          <p:cNvSpPr/>
          <p:nvPr/>
        </p:nvSpPr>
        <p:spPr>
          <a:xfrm>
            <a:off x="1919288" y="836613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、如下图所示，利用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型差压变送器测量液位。已知。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41563" y="1452563"/>
          <a:ext cx="68595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7" imgW="3467100" imgH="241300" progId="Equation.KSEE3">
                  <p:embed/>
                </p:oleObj>
              </mc:Choice>
              <mc:Fallback>
                <p:oleObj name="" r:id="rId7" imgW="3467100" imgH="241300" progId="Equation.KSEE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1563" y="1452563"/>
                        <a:ext cx="6859587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Rectangle 4"/>
          <p:cNvSpPr/>
          <p:nvPr/>
        </p:nvSpPr>
        <p:spPr>
          <a:xfrm>
            <a:off x="2347913" y="1930400"/>
            <a:ext cx="5435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求变送器的满量程量及零点迁移量。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图片 3" descr="IMG_4361"/>
          <p:cNvPicPr>
            <a:picLocks noChangeAspect="1"/>
          </p:cNvPicPr>
          <p:nvPr/>
        </p:nvPicPr>
        <p:blipFill>
          <a:blip r:embed="rId1"/>
          <a:srcRect l="13876" t="9953" r="11842" b="22777"/>
          <a:stretch>
            <a:fillRect/>
          </a:stretch>
        </p:blipFill>
        <p:spPr>
          <a:xfrm>
            <a:off x="2495550" y="2492375"/>
            <a:ext cx="6456363" cy="389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Rectangle 4"/>
          <p:cNvSpPr/>
          <p:nvPr/>
        </p:nvSpPr>
        <p:spPr>
          <a:xfrm>
            <a:off x="1919288" y="836613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、如下图所示，利用差压变送器测量液位。已知。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3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5632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25613" y="1358900"/>
          <a:ext cx="87407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2" imgW="4419600" imgH="228600" progId="Equation.KSEE3">
                  <p:embed/>
                </p:oleObj>
              </mc:Choice>
              <mc:Fallback>
                <p:oleObj name="" r:id="rId2" imgW="4419600" imgH="228600" progId="Equation.KSEE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25613" y="1358900"/>
                        <a:ext cx="8740775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4"/>
          <p:cNvSpPr/>
          <p:nvPr/>
        </p:nvSpPr>
        <p:spPr>
          <a:xfrm>
            <a:off x="2141538" y="1930400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液位变化范围为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0~2.5m,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求变送器的满量程量及零点迁移量。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文本框 1"/>
          <p:cNvSpPr txBox="1"/>
          <p:nvPr/>
        </p:nvSpPr>
        <p:spPr>
          <a:xfrm>
            <a:off x="1847850" y="836613"/>
            <a:ext cx="8270875" cy="1938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、电容式差压变送器如何实现差压-电容和电容-电流转换？分析测量部件和各部分电路作用。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、电容式差压变送器如何实现零点和量程调整？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、简述简述扩散硅差压变送器的工作原理。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7850" y="2852738"/>
            <a:ext cx="8935720" cy="2676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8</a:t>
            </a: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、四线制温度变送器是如何实现使输出信号和温度信号之间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呈线性关系的？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、简述热电偶温度变送器和热电阻温度变送器的线性化原理。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10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、一台温度变送器，输入变化范围为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20~120</a:t>
            </a:r>
            <a:r>
              <a:rPr kumimoji="0" lang="en-US" altLang="zh-CN" kern="1200" cap="none" spc="0" normalizeH="0" baseline="30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0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C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，输出变化范围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为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4~20mA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，求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60</a:t>
            </a:r>
            <a:r>
              <a:rPr kumimoji="0" lang="en-US" altLang="zh-CN" sz="2400" kern="1200" cap="none" spc="0" normalizeH="0" baseline="30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时的电流量。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7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2"/>
          <p:cNvSpPr/>
          <p:nvPr/>
        </p:nvSpPr>
        <p:spPr>
          <a:xfrm>
            <a:off x="1992313" y="2636838"/>
            <a:ext cx="8153400" cy="16300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、简述喷嘴与挡板结构和功率放大器的作用原理。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、温度变送器为何采用隔离式供电和隔离式输出电路？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、简述电/气转换器的结构和动作过程。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0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1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1919288" y="981075"/>
            <a:ext cx="8153400" cy="14452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、一台温度变送器，测量范围为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0-600</a:t>
            </a:r>
            <a:r>
              <a:rPr kumimoji="0" lang="en-US" altLang="zh-CN" sz="2400" b="1" i="0" u="none" strike="noStrike" kern="1200" cap="none" spc="0" normalizeH="0" baseline="30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，现使用温度在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400-600</a:t>
            </a:r>
            <a:r>
              <a:rPr kumimoji="0" lang="en-US" altLang="zh-CN" sz="2400" b="1" i="0" u="none" strike="noStrike" kern="1200" cap="none" spc="0" normalizeH="0" baseline="30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，试求仪表的使用范围，使用量程，迁移量是多少？说明是正迁移还是负迁移？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11"/>
          <p:cNvSpPr txBox="1"/>
          <p:nvPr/>
        </p:nvSpPr>
        <p:spPr>
          <a:xfrm>
            <a:off x="2135188" y="981075"/>
            <a:ext cx="30956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（2）零点调整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0" name="Text Box 12"/>
          <p:cNvSpPr txBox="1"/>
          <p:nvPr/>
        </p:nvSpPr>
        <p:spPr>
          <a:xfrm>
            <a:off x="2135188" y="2012950"/>
            <a:ext cx="4078287" cy="3291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DDZ-III压力变送器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测量范围0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10MPa,输出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电流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1~5V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画出输出特性曲线。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说明如何调零。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5" name="AutoShape 1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Rectangle 14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197" name="Text Box 23"/>
          <p:cNvSpPr txBox="1"/>
          <p:nvPr/>
        </p:nvSpPr>
        <p:spPr>
          <a:xfrm>
            <a:off x="2251075" y="1500188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19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69050" y="865188"/>
          <a:ext cx="17700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69050" y="865188"/>
                        <a:ext cx="1770063" cy="74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935788" y="2192338"/>
            <a:ext cx="3027362" cy="3644900"/>
            <a:chOff x="8523" y="3452"/>
            <a:chExt cx="4769" cy="5741"/>
          </a:xfrm>
        </p:grpSpPr>
        <p:sp>
          <p:nvSpPr>
            <p:cNvPr id="8200" name="Text Box 9"/>
            <p:cNvSpPr txBox="1"/>
            <p:nvPr/>
          </p:nvSpPr>
          <p:spPr>
            <a:xfrm>
              <a:off x="8740" y="8468"/>
              <a:ext cx="419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-3 零点调整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01" name="组合 1"/>
            <p:cNvGrpSpPr/>
            <p:nvPr/>
          </p:nvGrpSpPr>
          <p:grpSpPr>
            <a:xfrm>
              <a:off x="8523" y="3452"/>
              <a:ext cx="4769" cy="4799"/>
              <a:chOff x="8788" y="3714"/>
              <a:chExt cx="4769" cy="4800"/>
            </a:xfrm>
          </p:grpSpPr>
          <p:sp>
            <p:nvSpPr>
              <p:cNvPr id="8202" name="Line 2"/>
              <p:cNvSpPr/>
              <p:nvPr/>
            </p:nvSpPr>
            <p:spPr>
              <a:xfrm flipV="1">
                <a:off x="9935" y="4074"/>
                <a:ext cx="0" cy="4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203" name="Line 3"/>
              <p:cNvSpPr/>
              <p:nvPr/>
            </p:nvSpPr>
            <p:spPr>
              <a:xfrm>
                <a:off x="8788" y="7914"/>
                <a:ext cx="4627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204" name="Line 4"/>
              <p:cNvSpPr/>
              <p:nvPr/>
            </p:nvSpPr>
            <p:spPr>
              <a:xfrm flipV="1">
                <a:off x="9935" y="5034"/>
                <a:ext cx="2040" cy="20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5" name="Text Box 5"/>
              <p:cNvSpPr txBox="1"/>
              <p:nvPr/>
            </p:nvSpPr>
            <p:spPr>
              <a:xfrm>
                <a:off x="9772" y="3714"/>
                <a:ext cx="1989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(V)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6" name="Text Box 7"/>
              <p:cNvSpPr txBox="1"/>
              <p:nvPr/>
            </p:nvSpPr>
            <p:spPr>
              <a:xfrm>
                <a:off x="9314" y="4703"/>
                <a:ext cx="998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7" name="Text Box 8"/>
              <p:cNvSpPr txBox="1"/>
              <p:nvPr/>
            </p:nvSpPr>
            <p:spPr>
              <a:xfrm>
                <a:off x="9853" y="7147"/>
                <a:ext cx="960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8" name="Text Box 10"/>
              <p:cNvSpPr txBox="1"/>
              <p:nvPr/>
            </p:nvSpPr>
            <p:spPr>
              <a:xfrm>
                <a:off x="11975" y="7147"/>
                <a:ext cx="1582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P(MPa)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9" name="Line 16"/>
              <p:cNvSpPr/>
              <p:nvPr/>
            </p:nvSpPr>
            <p:spPr>
              <a:xfrm flipH="1">
                <a:off x="9937" y="5017"/>
                <a:ext cx="20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10" name="Line 17"/>
              <p:cNvSpPr/>
              <p:nvPr/>
            </p:nvSpPr>
            <p:spPr>
              <a:xfrm>
                <a:off x="11977" y="5017"/>
                <a:ext cx="2" cy="294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11" name="Text Box 7"/>
            <p:cNvSpPr txBox="1"/>
            <p:nvPr/>
          </p:nvSpPr>
          <p:spPr>
            <a:xfrm>
              <a:off x="9049" y="6411"/>
              <a:ext cx="99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Text Box 23"/>
          <p:cNvSpPr txBox="1"/>
          <p:nvPr/>
        </p:nvSpPr>
        <p:spPr>
          <a:xfrm>
            <a:off x="2135188" y="5376863"/>
            <a:ext cx="4078287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P=0MPa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V=1V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7" name="Group 2"/>
          <p:cNvGrpSpPr/>
          <p:nvPr/>
        </p:nvGrpSpPr>
        <p:grpSpPr>
          <a:xfrm>
            <a:off x="6454775" y="2449513"/>
            <a:ext cx="4125913" cy="3646487"/>
            <a:chOff x="0" y="432"/>
            <a:chExt cx="2599" cy="2297"/>
          </a:xfrm>
        </p:grpSpPr>
        <p:sp>
          <p:nvSpPr>
            <p:cNvPr id="9218" name="Line 3"/>
            <p:cNvSpPr/>
            <p:nvPr/>
          </p:nvSpPr>
          <p:spPr>
            <a:xfrm flipV="1">
              <a:off x="816" y="576"/>
              <a:ext cx="0" cy="17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9" name="Line 4"/>
            <p:cNvSpPr/>
            <p:nvPr/>
          </p:nvSpPr>
          <p:spPr>
            <a:xfrm>
              <a:off x="0" y="2112"/>
              <a:ext cx="22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20" name="Line 5"/>
            <p:cNvSpPr/>
            <p:nvPr/>
          </p:nvSpPr>
          <p:spPr>
            <a:xfrm flipV="1">
              <a:off x="816" y="960"/>
              <a:ext cx="816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1" name="Line 6"/>
            <p:cNvSpPr/>
            <p:nvPr/>
          </p:nvSpPr>
          <p:spPr>
            <a:xfrm flipH="1">
              <a:off x="816" y="960"/>
              <a:ext cx="124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2" name="Text Box 7"/>
            <p:cNvSpPr txBox="1"/>
            <p:nvPr/>
          </p:nvSpPr>
          <p:spPr>
            <a:xfrm>
              <a:off x="480" y="432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3" name="Text Box 8"/>
            <p:cNvSpPr txBox="1"/>
            <p:nvPr/>
          </p:nvSpPr>
          <p:spPr>
            <a:xfrm>
              <a:off x="240" y="816"/>
              <a:ext cx="81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max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4" name="Text Box 9"/>
            <p:cNvSpPr txBox="1"/>
            <p:nvPr/>
          </p:nvSpPr>
          <p:spPr>
            <a:xfrm>
              <a:off x="288" y="1536"/>
              <a:ext cx="81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min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5" name="Text Box 10"/>
            <p:cNvSpPr txBox="1"/>
            <p:nvPr/>
          </p:nvSpPr>
          <p:spPr>
            <a:xfrm>
              <a:off x="816" y="2112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6" name="Line 11"/>
            <p:cNvSpPr/>
            <p:nvPr/>
          </p:nvSpPr>
          <p:spPr>
            <a:xfrm flipV="1">
              <a:off x="1248" y="960"/>
              <a:ext cx="816" cy="816"/>
            </a:xfrm>
            <a:prstGeom prst="line">
              <a:avLst/>
            </a:prstGeom>
            <a:ln w="28575" cap="flat" cmpd="sng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7" name="Line 12"/>
            <p:cNvSpPr/>
            <p:nvPr/>
          </p:nvSpPr>
          <p:spPr>
            <a:xfrm flipV="1">
              <a:off x="384" y="960"/>
              <a:ext cx="816" cy="816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8" name="Line 13"/>
            <p:cNvSpPr/>
            <p:nvPr/>
          </p:nvSpPr>
          <p:spPr>
            <a:xfrm>
              <a:off x="288" y="177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9" name="Line 14"/>
            <p:cNvSpPr/>
            <p:nvPr/>
          </p:nvSpPr>
          <p:spPr>
            <a:xfrm>
              <a:off x="912" y="1863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30" name="Line 15"/>
            <p:cNvSpPr/>
            <p:nvPr/>
          </p:nvSpPr>
          <p:spPr>
            <a:xfrm flipH="1">
              <a:off x="336" y="1863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31" name="Text Box 18"/>
            <p:cNvSpPr txBox="1"/>
            <p:nvPr/>
          </p:nvSpPr>
          <p:spPr>
            <a:xfrm>
              <a:off x="240" y="2439"/>
              <a:ext cx="235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-4 零点调整与迁移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32" name="Text Box 19"/>
            <p:cNvSpPr txBox="1"/>
            <p:nvPr/>
          </p:nvSpPr>
          <p:spPr>
            <a:xfrm>
              <a:off x="2132" y="1724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233" name="Text Box 20"/>
          <p:cNvSpPr txBox="1"/>
          <p:nvPr/>
        </p:nvSpPr>
        <p:spPr>
          <a:xfrm>
            <a:off x="2039938" y="898525"/>
            <a:ext cx="26638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（3）零点迁移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34" name="AutoShape 2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5" name="Rectangle 23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9236" name="组合 4"/>
          <p:cNvGrpSpPr/>
          <p:nvPr/>
        </p:nvGrpSpPr>
        <p:grpSpPr>
          <a:xfrm>
            <a:off x="2228850" y="2239963"/>
            <a:ext cx="4015423" cy="996950"/>
            <a:chOff x="1109" y="3527"/>
            <a:chExt cx="6325" cy="1571"/>
          </a:xfrm>
        </p:grpSpPr>
        <p:sp>
          <p:nvSpPr>
            <p:cNvPr id="9237" name="文本框 2"/>
            <p:cNvSpPr txBox="1"/>
            <p:nvPr/>
          </p:nvSpPr>
          <p:spPr>
            <a:xfrm>
              <a:off x="1284" y="3527"/>
              <a:ext cx="325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零点正迁移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38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" y="4360"/>
            <a:ext cx="6325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" imgW="1739900" imgH="228600" progId="Equation.KSEE3">
                    <p:embed/>
                  </p:oleObj>
                </mc:Choice>
                <mc:Fallback>
                  <p:oleObj name="" r:id="rId1" imgW="1739900" imgH="228600" progId="Equation.KSEE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09" y="4360"/>
                          <a:ext cx="6325" cy="7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39" name="Text Box 23"/>
          <p:cNvSpPr txBox="1"/>
          <p:nvPr/>
        </p:nvSpPr>
        <p:spPr>
          <a:xfrm>
            <a:off x="2339975" y="1584325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 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240" name="组合 6"/>
          <p:cNvGrpSpPr/>
          <p:nvPr/>
        </p:nvGrpSpPr>
        <p:grpSpPr>
          <a:xfrm>
            <a:off x="2228850" y="3359150"/>
            <a:ext cx="4314190" cy="1016000"/>
            <a:chOff x="1109" y="5289"/>
            <a:chExt cx="6796" cy="1601"/>
          </a:xfrm>
        </p:grpSpPr>
        <p:sp>
          <p:nvSpPr>
            <p:cNvPr id="9241" name="文本框 4"/>
            <p:cNvSpPr txBox="1"/>
            <p:nvPr/>
          </p:nvSpPr>
          <p:spPr>
            <a:xfrm>
              <a:off x="1283" y="5289"/>
              <a:ext cx="662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零点负迁移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42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" y="6104"/>
            <a:ext cx="5981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3" imgW="1739900" imgH="228600" progId="Equation.KSEE3">
                    <p:embed/>
                  </p:oleObj>
                </mc:Choice>
                <mc:Fallback>
                  <p:oleObj name="" r:id="rId3" imgW="1739900" imgH="228600" progId="Equation.KSEE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09" y="6104"/>
                          <a:ext cx="5981" cy="7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4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09938" y="1657350"/>
          <a:ext cx="3143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39700" imgH="139700" progId="Equation.KSEE3">
                  <p:embed/>
                </p:oleObj>
              </mc:Choice>
              <mc:Fallback>
                <p:oleObj name="" r:id="rId5" imgW="139700" imgH="1397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9938" y="1657350"/>
                        <a:ext cx="314325" cy="31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4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59775" y="5118100"/>
          <a:ext cx="53816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316865" imgH="215900" progId="Equation.KSEE3">
                  <p:embed/>
                </p:oleObj>
              </mc:Choice>
              <mc:Fallback>
                <p:oleObj name="" r:id="rId7" imgW="316865" imgH="2159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9775" y="5118100"/>
                        <a:ext cx="538163" cy="366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13550" y="5130800"/>
          <a:ext cx="5826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9" imgW="342900" imgH="215900" progId="Equation.KSEE3">
                  <p:embed/>
                </p:oleObj>
              </mc:Choice>
              <mc:Fallback>
                <p:oleObj name="" r:id="rId9" imgW="342900" imgH="2159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3550" y="5130800"/>
                        <a:ext cx="582613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8472488" y="4581525"/>
            <a:ext cx="0" cy="57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64375" y="4541838"/>
            <a:ext cx="0" cy="576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Text Box 12"/>
          <p:cNvSpPr txBox="1"/>
          <p:nvPr/>
        </p:nvSpPr>
        <p:spPr>
          <a:xfrm>
            <a:off x="1895475" y="4375150"/>
            <a:ext cx="4349750" cy="2091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DDZ-III温度变送器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测量范围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50~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,输出电流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4~20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测量范围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-50~50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,输出电流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4~20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画出输出特性曲线。说明如何迁移。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24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42113" y="842963"/>
          <a:ext cx="1770062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002665" imgH="419100" progId="Equation.KSEE3">
                  <p:embed/>
                </p:oleObj>
              </mc:Choice>
              <mc:Fallback>
                <p:oleObj name="" r:id="rId11" imgW="1002665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2113" y="842963"/>
                        <a:ext cx="1770062" cy="74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5" name="Text Box 7"/>
          <p:cNvSpPr txBox="1"/>
          <p:nvPr/>
        </p:nvSpPr>
        <p:spPr>
          <a:xfrm>
            <a:off x="2263775" y="3659188"/>
            <a:ext cx="6734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负迁移：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X=X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&lt;0，使Y= y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如何调整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AutoShape 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Rectangle 10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Box 21"/>
          <p:cNvSpPr txBox="1"/>
          <p:nvPr/>
        </p:nvSpPr>
        <p:spPr>
          <a:xfrm>
            <a:off x="2263775" y="4359275"/>
            <a:ext cx="7021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零点调整与量程调整相互有无影响，怎样调较？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0"/>
          <p:cNvSpPr txBox="1"/>
          <p:nvPr/>
        </p:nvSpPr>
        <p:spPr>
          <a:xfrm>
            <a:off x="2581275" y="977900"/>
            <a:ext cx="190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24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39988" y="1438275"/>
          <a:ext cx="1770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9988" y="1438275"/>
                        <a:ext cx="1770062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Text Box 23"/>
          <p:cNvSpPr txBox="1"/>
          <p:nvPr/>
        </p:nvSpPr>
        <p:spPr>
          <a:xfrm>
            <a:off x="2336800" y="2266950"/>
            <a:ext cx="76723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6"/>
          <p:cNvSpPr txBox="1"/>
          <p:nvPr/>
        </p:nvSpPr>
        <p:spPr>
          <a:xfrm>
            <a:off x="2209800" y="3013075"/>
            <a:ext cx="6673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正迁移：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X=X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&gt;0，使Y= y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。如何调整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12250" y="3013075"/>
          <a:ext cx="874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495300" imgH="228600" progId="Equation.KSEE3">
                  <p:embed/>
                </p:oleObj>
              </mc:Choice>
              <mc:Fallback>
                <p:oleObj name="" r:id="rId3" imgW="495300" imgH="228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12250" y="3013075"/>
                        <a:ext cx="87471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12250" y="3659188"/>
          <a:ext cx="874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495300" imgH="228600" progId="Equation.KSEE3">
                  <p:embed/>
                </p:oleObj>
              </mc:Choice>
              <mc:Fallback>
                <p:oleObj name="" r:id="rId5" imgW="4953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12250" y="3659188"/>
                        <a:ext cx="87471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1"/>
          <p:cNvSpPr txBox="1"/>
          <p:nvPr/>
        </p:nvSpPr>
        <p:spPr>
          <a:xfrm>
            <a:off x="2336800" y="4941888"/>
            <a:ext cx="78549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零点调整与量程调整相互有影响。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在输入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25%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50%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75%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之处反复调较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  <p:bldP spid="5" grpId="1"/>
      <p:bldP spid="10245" grpId="0"/>
      <p:bldP spid="102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ext Box 2"/>
          <p:cNvSpPr txBox="1"/>
          <p:nvPr/>
        </p:nvSpPr>
        <p:spPr>
          <a:xfrm>
            <a:off x="2424113" y="836613"/>
            <a:ext cx="1887537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练习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6" name="Text Box 3"/>
          <p:cNvSpPr txBox="1"/>
          <p:nvPr/>
        </p:nvSpPr>
        <p:spPr>
          <a:xfrm>
            <a:off x="2244725" y="1452563"/>
            <a:ext cx="798195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工业锅炉温度测量范围0～1000℃，对应输出电流为4 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0mADC。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（1）画出输出电流I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与温度t的关系曲线。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（2）写出输入与输出的关系式。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（3）温度为750 ℃，输出电流=？输出电流为12mADC时，测量温度=？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（4）温度测量范围为100～1000℃时，画出输出电流I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与温度t的关系曲线。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）温度测量范围为100～1000℃时，输出电流为1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mADC时，测量温度=？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AutoShape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Rectangle 5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UNIT_PLACING_PICTURE_USER_VIEWPORT" val="{&quot;height&quot;:4332,&quot;width&quot;:5077}"/>
</p:tagLst>
</file>

<file path=ppt/tags/tag2.xml><?xml version="1.0" encoding="utf-8"?>
<p:tagLst xmlns:p="http://schemas.openxmlformats.org/presentationml/2006/main">
  <p:tag name="KSO_WM_UNIT_PLACING_PICTURE_USER_VIEWPORT" val="{&quot;height&quot;:8256,&quot;width&quot;:7911}"/>
</p:tagLst>
</file>

<file path=ppt/tags/tag3.xml><?xml version="1.0" encoding="utf-8"?>
<p:tagLst xmlns:p="http://schemas.openxmlformats.org/presentationml/2006/main">
  <p:tag name="KSO_WM_DOC_GUID" val="{9ab72a86-0827-400a-b4c6-d3da470bfdc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5100</Words>
  <Application>WPS 演示</Application>
  <PresentationFormat>全屏显示(4:3)</PresentationFormat>
  <Paragraphs>1367</Paragraphs>
  <Slides>58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134</vt:i4>
      </vt:variant>
      <vt:variant>
        <vt:lpstr>幻灯片标题</vt:lpstr>
      </vt:variant>
      <vt:variant>
        <vt:i4>58</vt:i4>
      </vt:variant>
    </vt:vector>
  </HeadingPairs>
  <TitlesOfParts>
    <vt:vector size="205" baseType="lpstr">
      <vt:lpstr>Arial</vt:lpstr>
      <vt:lpstr>宋体</vt:lpstr>
      <vt:lpstr>Wingdings</vt:lpstr>
      <vt:lpstr>Times New Roman</vt:lpstr>
      <vt:lpstr>Batang</vt:lpstr>
      <vt:lpstr>黑体</vt:lpstr>
      <vt:lpstr>Tahoma</vt:lpstr>
      <vt:lpstr>微软雅黑</vt:lpstr>
      <vt:lpstr>Arial Unicode MS</vt:lpstr>
      <vt:lpstr>Calibri</vt:lpstr>
      <vt:lpstr>Wingdings</vt:lpstr>
      <vt:lpstr>Symbol</vt:lpstr>
      <vt:lpstr>默认设计模板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Equation.3</vt:lpstr>
      <vt:lpstr>Equation.KSEE3</vt:lpstr>
      <vt:lpstr>Equation.3</vt:lpstr>
      <vt:lpstr>Equation.3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Equations</vt:lpstr>
      <vt:lpstr>Equations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变送器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齐皓</cp:lastModifiedBy>
  <cp:revision>537</cp:revision>
  <dcterms:created xsi:type="dcterms:W3CDTF">2007-11-13T03:35:00Z</dcterms:created>
  <dcterms:modified xsi:type="dcterms:W3CDTF">2020-03-24T23:59:24Z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